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51206400" cy="45720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lvl1pPr>
    <a:lvl2pPr marL="0" marR="0" indent="45720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lvl2pPr>
    <a:lvl3pPr marL="0" marR="0" indent="91440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lvl3pPr>
    <a:lvl4pPr marL="0" marR="0" indent="137160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lvl4pPr>
    <a:lvl5pPr marL="0" marR="0" indent="182880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lvl5pPr>
    <a:lvl6pPr marL="0" marR="0" indent="228600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lvl6pPr>
    <a:lvl7pPr marL="0" marR="0" indent="274320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lvl7pPr>
    <a:lvl8pPr marL="0" marR="0" indent="320040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lvl8pPr>
    <a:lvl9pPr marL="0" marR="0" indent="365760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DDD5"/>
          </a:solidFill>
        </a:fill>
      </a:tcStyle>
    </a:wholeTbl>
    <a:band2H>
      <a:tcTxStyle/>
      <a:tcStyle>
        <a:tcBdr/>
        <a:fill>
          <a:solidFill>
            <a:srgbClr val="E7EFEB"/>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508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E3ED"/>
          </a:solidFill>
        </a:fill>
      </a:tcStyle>
    </a:wholeTbl>
    <a:band2H>
      <a:tcTxStyle/>
      <a:tcStyle>
        <a:tcBdr/>
        <a:fill>
          <a:solidFill>
            <a:srgbClr val="E7F2F6"/>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508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ADECB"/>
          </a:solidFill>
        </a:fill>
      </a:tcStyle>
    </a:wholeTbl>
    <a:band2H>
      <a:tcTxStyle/>
      <a:tcStyle>
        <a:tcBdr/>
        <a:fill>
          <a:solidFill>
            <a:srgbClr val="FCEFE7"/>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508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venir Heavy"/>
          <a:ea typeface="Avenir Heavy"/>
          <a:cs typeface="Avenir Heavy"/>
        </a:font>
        <a:srgbClr val="000000"/>
      </a:tcTxStyle>
      <a:tcStyle>
        <a:tcBdr>
          <a:left>
            <a:ln w="12700" cap="flat">
              <a:noFill/>
              <a:miter lim="400000"/>
            </a:ln>
          </a:left>
          <a:right>
            <a:ln w="12700" cap="flat">
              <a:noFill/>
              <a:miter lim="400000"/>
            </a:ln>
          </a:right>
          <a:top>
            <a:ln w="635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508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635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28" autoAdjust="0"/>
  </p:normalViewPr>
  <p:slideViewPr>
    <p:cSldViewPr snapToGrid="0">
      <p:cViewPr>
        <p:scale>
          <a:sx n="20" d="100"/>
          <a:sy n="20" d="100"/>
        </p:scale>
        <p:origin x="10" y="-20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tif>
</file>

<file path=ppt/media/image12.tif>
</file>

<file path=ppt/media/image13.tif>
</file>

<file path=ppt/media/image14.tif>
</file>

<file path=ppt/media/image2.png>
</file>

<file path=ppt/media/image3.png>
</file>

<file path=ppt/media/image4.tif>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0" name="Shape 100"/>
          <p:cNvSpPr>
            <a:spLocks noGrp="1" noRot="1" noChangeAspect="1"/>
          </p:cNvSpPr>
          <p:nvPr>
            <p:ph type="sldImg"/>
          </p:nvPr>
        </p:nvSpPr>
        <p:spPr>
          <a:xfrm>
            <a:off x="1143000" y="685800"/>
            <a:ext cx="4572000" cy="3429000"/>
          </a:xfrm>
          <a:prstGeom prst="rect">
            <a:avLst/>
          </a:prstGeom>
        </p:spPr>
        <p:txBody>
          <a:bodyPr/>
          <a:lstStyle/>
          <a:p>
            <a:endParaRPr/>
          </a:p>
        </p:txBody>
      </p:sp>
      <p:sp>
        <p:nvSpPr>
          <p:cNvPr id="101" name="Shape 10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635000" latinLnBrk="0">
      <a:defRPr sz="1600">
        <a:latin typeface="+mn-lt"/>
        <a:ea typeface="+mn-ea"/>
        <a:cs typeface="+mn-cs"/>
        <a:sym typeface="Avenir Light"/>
      </a:defRPr>
    </a:lvl1pPr>
    <a:lvl2pPr indent="228600" defTabSz="635000" latinLnBrk="0">
      <a:defRPr sz="1600">
        <a:latin typeface="+mn-lt"/>
        <a:ea typeface="+mn-ea"/>
        <a:cs typeface="+mn-cs"/>
        <a:sym typeface="Avenir Light"/>
      </a:defRPr>
    </a:lvl2pPr>
    <a:lvl3pPr indent="457200" defTabSz="635000" latinLnBrk="0">
      <a:defRPr sz="1600">
        <a:latin typeface="+mn-lt"/>
        <a:ea typeface="+mn-ea"/>
        <a:cs typeface="+mn-cs"/>
        <a:sym typeface="Avenir Light"/>
      </a:defRPr>
    </a:lvl3pPr>
    <a:lvl4pPr indent="685800" defTabSz="635000" latinLnBrk="0">
      <a:defRPr sz="1600">
        <a:latin typeface="+mn-lt"/>
        <a:ea typeface="+mn-ea"/>
        <a:cs typeface="+mn-cs"/>
        <a:sym typeface="Avenir Light"/>
      </a:defRPr>
    </a:lvl4pPr>
    <a:lvl5pPr indent="914400" defTabSz="635000" latinLnBrk="0">
      <a:defRPr sz="1600">
        <a:latin typeface="+mn-lt"/>
        <a:ea typeface="+mn-ea"/>
        <a:cs typeface="+mn-cs"/>
        <a:sym typeface="Avenir Light"/>
      </a:defRPr>
    </a:lvl5pPr>
    <a:lvl6pPr indent="1143000" defTabSz="635000" latinLnBrk="0">
      <a:defRPr sz="1600">
        <a:latin typeface="+mn-lt"/>
        <a:ea typeface="+mn-ea"/>
        <a:cs typeface="+mn-cs"/>
        <a:sym typeface="Avenir Light"/>
      </a:defRPr>
    </a:lvl6pPr>
    <a:lvl7pPr indent="1371600" defTabSz="635000" latinLnBrk="0">
      <a:defRPr sz="1600">
        <a:latin typeface="+mn-lt"/>
        <a:ea typeface="+mn-ea"/>
        <a:cs typeface="+mn-cs"/>
        <a:sym typeface="Avenir Light"/>
      </a:defRPr>
    </a:lvl7pPr>
    <a:lvl8pPr indent="1600200" defTabSz="635000" latinLnBrk="0">
      <a:defRPr sz="1600">
        <a:latin typeface="+mn-lt"/>
        <a:ea typeface="+mn-ea"/>
        <a:cs typeface="+mn-cs"/>
        <a:sym typeface="Avenir Light"/>
      </a:defRPr>
    </a:lvl8pPr>
    <a:lvl9pPr indent="1828800" defTabSz="635000" latinLnBrk="0">
      <a:defRPr sz="1600">
        <a:latin typeface="+mn-lt"/>
        <a:ea typeface="+mn-ea"/>
        <a:cs typeface="+mn-cs"/>
        <a:sym typeface="Avenir Light"/>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508125" y="685800"/>
            <a:ext cx="3841750" cy="3429000"/>
          </a:xfrm>
        </p:spPr>
      </p:sp>
      <p:sp>
        <p:nvSpPr>
          <p:cNvPr id="3" name="備忘稿版面配置區 2"/>
          <p:cNvSpPr>
            <a:spLocks noGrp="1"/>
          </p:cNvSpPr>
          <p:nvPr>
            <p:ph type="body" idx="1"/>
          </p:nvPr>
        </p:nvSpPr>
        <p:spPr/>
        <p:txBody>
          <a:bodyPr/>
          <a:lstStyle/>
          <a:p>
            <a:endParaRPr lang="zh-TW" altLang="en-US" dirty="0"/>
          </a:p>
        </p:txBody>
      </p:sp>
    </p:spTree>
    <p:extLst>
      <p:ext uri="{BB962C8B-B14F-4D97-AF65-F5344CB8AC3E}">
        <p14:creationId xmlns:p14="http://schemas.microsoft.com/office/powerpoint/2010/main" val="1029886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4572001" y="7482420"/>
            <a:ext cx="51816001" cy="15917334"/>
          </a:xfrm>
          <a:prstGeom prst="rect">
            <a:avLst/>
          </a:prstGeom>
        </p:spPr>
        <p:txBody>
          <a:bodyPr anchor="b"/>
          <a:lstStyle>
            <a:lvl1pPr algn="ctr">
              <a:defRPr sz="40000"/>
            </a:lvl1pPr>
          </a:lstStyle>
          <a:p>
            <a:r>
              <a:t>Title Text</a:t>
            </a:r>
          </a:p>
        </p:txBody>
      </p:sp>
      <p:sp>
        <p:nvSpPr>
          <p:cNvPr id="12" name="Body Level One…"/>
          <p:cNvSpPr txBox="1">
            <a:spLocks noGrp="1"/>
          </p:cNvSpPr>
          <p:nvPr>
            <p:ph type="body" sz="quarter" idx="1"/>
          </p:nvPr>
        </p:nvSpPr>
        <p:spPr>
          <a:xfrm>
            <a:off x="7620000" y="24013585"/>
            <a:ext cx="45719998" cy="11038415"/>
          </a:xfrm>
          <a:prstGeom prst="rect">
            <a:avLst/>
          </a:prstGeom>
        </p:spPr>
        <p:txBody>
          <a:bodyPr/>
          <a:lstStyle>
            <a:lvl1pPr marL="0" indent="0" algn="ctr">
              <a:buSzTx/>
              <a:buFontTx/>
              <a:buNone/>
              <a:defRPr sz="15800"/>
            </a:lvl1pPr>
            <a:lvl2pPr marL="0" indent="2194560" algn="ctr">
              <a:buSzTx/>
              <a:buFontTx/>
              <a:buNone/>
              <a:defRPr sz="15800"/>
            </a:lvl2pPr>
            <a:lvl3pPr marL="0" indent="4389120" algn="ctr">
              <a:buSzTx/>
              <a:buFontTx/>
              <a:buNone/>
              <a:defRPr sz="15800"/>
            </a:lvl3pPr>
            <a:lvl4pPr marL="0" indent="6583680" algn="ctr">
              <a:buSzTx/>
              <a:buFontTx/>
              <a:buNone/>
              <a:defRPr sz="15800"/>
            </a:lvl4pPr>
            <a:lvl5pPr marL="0" indent="8778240" algn="ctr">
              <a:buSzTx/>
              <a:buFontTx/>
              <a:buNone/>
              <a:defRPr sz="158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91" name="Title Text"/>
          <p:cNvSpPr txBox="1">
            <a:spLocks noGrp="1"/>
          </p:cNvSpPr>
          <p:nvPr>
            <p:ph type="title"/>
          </p:nvPr>
        </p:nvSpPr>
        <p:spPr>
          <a:xfrm>
            <a:off x="4198941" y="3048000"/>
            <a:ext cx="19661185" cy="10668000"/>
          </a:xfrm>
          <a:prstGeom prst="rect">
            <a:avLst/>
          </a:prstGeom>
        </p:spPr>
        <p:txBody>
          <a:bodyPr anchor="b"/>
          <a:lstStyle>
            <a:lvl1pPr>
              <a:defRPr sz="21200"/>
            </a:lvl1pPr>
          </a:lstStyle>
          <a:p>
            <a:r>
              <a:t>Title Text</a:t>
            </a:r>
          </a:p>
        </p:txBody>
      </p:sp>
      <p:sp>
        <p:nvSpPr>
          <p:cNvPr id="92" name="Picture Placeholder 2"/>
          <p:cNvSpPr>
            <a:spLocks noGrp="1"/>
          </p:cNvSpPr>
          <p:nvPr>
            <p:ph type="pic" sz="half" idx="13"/>
          </p:nvPr>
        </p:nvSpPr>
        <p:spPr>
          <a:xfrm>
            <a:off x="25915940" y="6582843"/>
            <a:ext cx="30860998" cy="32490834"/>
          </a:xfrm>
          <a:prstGeom prst="rect">
            <a:avLst/>
          </a:prstGeom>
        </p:spPr>
        <p:txBody>
          <a:bodyPr lIns="91439" tIns="45719" rIns="91439" bIns="45719">
            <a:noAutofit/>
          </a:bodyPr>
          <a:lstStyle/>
          <a:p>
            <a:endParaRPr/>
          </a:p>
        </p:txBody>
      </p:sp>
      <p:sp>
        <p:nvSpPr>
          <p:cNvPr id="93" name="Body Level One…"/>
          <p:cNvSpPr txBox="1">
            <a:spLocks noGrp="1"/>
          </p:cNvSpPr>
          <p:nvPr>
            <p:ph type="body" sz="quarter" idx="1"/>
          </p:nvPr>
        </p:nvSpPr>
        <p:spPr>
          <a:xfrm>
            <a:off x="4198941" y="13716000"/>
            <a:ext cx="19661185" cy="25410584"/>
          </a:xfrm>
          <a:prstGeom prst="rect">
            <a:avLst/>
          </a:prstGeom>
        </p:spPr>
        <p:txBody>
          <a:bodyPr/>
          <a:lstStyle>
            <a:lvl1pPr marL="0" indent="0">
              <a:buSzTx/>
              <a:buFontTx/>
              <a:buNone/>
              <a:defRPr sz="10400"/>
            </a:lvl1pPr>
            <a:lvl2pPr marL="0" indent="2194560">
              <a:buSzTx/>
              <a:buFontTx/>
              <a:buNone/>
              <a:defRPr sz="10400"/>
            </a:lvl2pPr>
            <a:lvl3pPr marL="0" indent="4389120">
              <a:buSzTx/>
              <a:buFontTx/>
              <a:buNone/>
              <a:defRPr sz="10400"/>
            </a:lvl3pPr>
            <a:lvl4pPr marL="0" indent="6583680">
              <a:buSzTx/>
              <a:buFontTx/>
              <a:buNone/>
              <a:defRPr sz="10400"/>
            </a:lvl4pPr>
            <a:lvl5pPr marL="0" indent="8778240">
              <a:buSzTx/>
              <a:buFontTx/>
              <a:buNone/>
              <a:defRPr sz="10400"/>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Slide 0">
    <p:spTree>
      <p:nvGrpSpPr>
        <p:cNvPr id="1" name=""/>
        <p:cNvGrpSpPr/>
        <p:nvPr/>
      </p:nvGrpSpPr>
      <p:grpSpPr>
        <a:xfrm>
          <a:off x="0" y="0"/>
          <a:ext cx="0" cy="0"/>
          <a:chOff x="0" y="0"/>
          <a:chExt cx="0" cy="0"/>
        </a:xfrm>
      </p:grpSpPr>
      <p:sp>
        <p:nvSpPr>
          <p:cNvPr id="20" name="Title Text"/>
          <p:cNvSpPr txBox="1">
            <a:spLocks noGrp="1"/>
          </p:cNvSpPr>
          <p:nvPr>
            <p:ph type="title"/>
          </p:nvPr>
        </p:nvSpPr>
        <p:spPr>
          <a:xfrm>
            <a:off x="4572001" y="7482420"/>
            <a:ext cx="51816001" cy="15917334"/>
          </a:xfrm>
          <a:prstGeom prst="rect">
            <a:avLst/>
          </a:prstGeom>
        </p:spPr>
        <p:txBody>
          <a:bodyPr anchor="b"/>
          <a:lstStyle>
            <a:lvl1pPr algn="ctr">
              <a:defRPr sz="40000"/>
            </a:lvl1pPr>
          </a:lstStyle>
          <a:p>
            <a:r>
              <a:t>Title Text</a:t>
            </a:r>
          </a:p>
        </p:txBody>
      </p:sp>
      <p:sp>
        <p:nvSpPr>
          <p:cNvPr id="21" name="Body Level One…"/>
          <p:cNvSpPr txBox="1">
            <a:spLocks noGrp="1"/>
          </p:cNvSpPr>
          <p:nvPr>
            <p:ph type="body" sz="quarter" idx="1"/>
          </p:nvPr>
        </p:nvSpPr>
        <p:spPr>
          <a:xfrm>
            <a:off x="7620000" y="24013585"/>
            <a:ext cx="45719998" cy="11038415"/>
          </a:xfrm>
          <a:prstGeom prst="rect">
            <a:avLst/>
          </a:prstGeom>
        </p:spPr>
        <p:txBody>
          <a:bodyPr/>
          <a:lstStyle>
            <a:lvl1pPr marL="0" indent="0" algn="ctr">
              <a:buSzTx/>
              <a:buFontTx/>
              <a:buNone/>
              <a:defRPr sz="15800"/>
            </a:lvl1pPr>
            <a:lvl2pPr marL="0" indent="2194560" algn="ctr">
              <a:buSzTx/>
              <a:buFontTx/>
              <a:buNone/>
              <a:defRPr sz="15800"/>
            </a:lvl2pPr>
            <a:lvl3pPr marL="0" indent="4389120" algn="ctr">
              <a:buSzTx/>
              <a:buFontTx/>
              <a:buNone/>
              <a:defRPr sz="15800"/>
            </a:lvl3pPr>
            <a:lvl4pPr marL="0" indent="6583680" algn="ctr">
              <a:buSzTx/>
              <a:buFontTx/>
              <a:buNone/>
              <a:defRPr sz="15800"/>
            </a:lvl4pPr>
            <a:lvl5pPr marL="0" indent="8778240" algn="ctr">
              <a:buSzTx/>
              <a:buFontTx/>
              <a:buNone/>
              <a:defRPr sz="15800"/>
            </a:lvl5p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9" name="Title Text"/>
          <p:cNvSpPr txBox="1">
            <a:spLocks noGrp="1"/>
          </p:cNvSpPr>
          <p:nvPr>
            <p:ph type="title"/>
          </p:nvPr>
        </p:nvSpPr>
        <p:spPr>
          <a:prstGeom prst="rect">
            <a:avLst/>
          </a:prstGeom>
        </p:spPr>
        <p:txBody>
          <a:bodyPr/>
          <a:lstStyle/>
          <a:p>
            <a:r>
              <a:t>Title Text</a:t>
            </a:r>
          </a:p>
        </p:txBody>
      </p:sp>
      <p:sp>
        <p:nvSpPr>
          <p:cNvPr id="30"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8" name="Title Text"/>
          <p:cNvSpPr txBox="1">
            <a:spLocks noGrp="1"/>
          </p:cNvSpPr>
          <p:nvPr>
            <p:ph type="title"/>
          </p:nvPr>
        </p:nvSpPr>
        <p:spPr>
          <a:xfrm>
            <a:off x="4159253" y="11398262"/>
            <a:ext cx="52578001" cy="19018248"/>
          </a:xfrm>
          <a:prstGeom prst="rect">
            <a:avLst/>
          </a:prstGeom>
        </p:spPr>
        <p:txBody>
          <a:bodyPr anchor="b"/>
          <a:lstStyle>
            <a:lvl1pPr>
              <a:defRPr sz="40000"/>
            </a:lvl1pPr>
          </a:lstStyle>
          <a:p>
            <a:r>
              <a:t>Title Text</a:t>
            </a:r>
          </a:p>
        </p:txBody>
      </p:sp>
      <p:sp>
        <p:nvSpPr>
          <p:cNvPr id="39" name="Body Level One…"/>
          <p:cNvSpPr txBox="1">
            <a:spLocks noGrp="1"/>
          </p:cNvSpPr>
          <p:nvPr>
            <p:ph type="body" sz="quarter" idx="1"/>
          </p:nvPr>
        </p:nvSpPr>
        <p:spPr>
          <a:xfrm>
            <a:off x="4159253" y="30596430"/>
            <a:ext cx="52578001" cy="10001247"/>
          </a:xfrm>
          <a:prstGeom prst="rect">
            <a:avLst/>
          </a:prstGeom>
        </p:spPr>
        <p:txBody>
          <a:bodyPr/>
          <a:lstStyle>
            <a:lvl1pPr marL="0" indent="0">
              <a:buSzTx/>
              <a:buFontTx/>
              <a:buNone/>
              <a:defRPr sz="15800"/>
            </a:lvl1pPr>
            <a:lvl2pPr marL="0" indent="2194560">
              <a:buSzTx/>
              <a:buFontTx/>
              <a:buNone/>
              <a:defRPr sz="15800"/>
            </a:lvl2pPr>
            <a:lvl3pPr marL="0" indent="4389120">
              <a:buSzTx/>
              <a:buFontTx/>
              <a:buNone/>
              <a:defRPr sz="15800"/>
            </a:lvl3pPr>
            <a:lvl4pPr marL="0" indent="6583680">
              <a:buSzTx/>
              <a:buFontTx/>
              <a:buNone/>
              <a:defRPr sz="15800"/>
            </a:lvl4pPr>
            <a:lvl5pPr marL="0" indent="8778240">
              <a:buSzTx/>
              <a:buFontTx/>
              <a:buNone/>
              <a:defRPr sz="15800"/>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half" idx="1"/>
          </p:nvPr>
        </p:nvSpPr>
        <p:spPr>
          <a:xfrm>
            <a:off x="4191001" y="12170833"/>
            <a:ext cx="25908001" cy="29008919"/>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6" name="Title Text"/>
          <p:cNvSpPr txBox="1">
            <a:spLocks noGrp="1"/>
          </p:cNvSpPr>
          <p:nvPr>
            <p:ph type="title"/>
          </p:nvPr>
        </p:nvSpPr>
        <p:spPr>
          <a:xfrm>
            <a:off x="4198941" y="2434177"/>
            <a:ext cx="52578001" cy="8837086"/>
          </a:xfrm>
          <a:prstGeom prst="rect">
            <a:avLst/>
          </a:prstGeom>
        </p:spPr>
        <p:txBody>
          <a:bodyPr/>
          <a:lstStyle/>
          <a:p>
            <a:r>
              <a:t>Title Text</a:t>
            </a:r>
          </a:p>
        </p:txBody>
      </p:sp>
      <p:sp>
        <p:nvSpPr>
          <p:cNvPr id="57" name="Body Level One…"/>
          <p:cNvSpPr txBox="1">
            <a:spLocks noGrp="1"/>
          </p:cNvSpPr>
          <p:nvPr>
            <p:ph type="body" sz="quarter" idx="1"/>
          </p:nvPr>
        </p:nvSpPr>
        <p:spPr>
          <a:xfrm>
            <a:off x="4198948" y="11207753"/>
            <a:ext cx="25788934" cy="5492747"/>
          </a:xfrm>
          <a:prstGeom prst="rect">
            <a:avLst/>
          </a:prstGeom>
        </p:spPr>
        <p:txBody>
          <a:bodyPr anchor="b"/>
          <a:lstStyle>
            <a:lvl1pPr marL="0" indent="0">
              <a:buSzTx/>
              <a:buFontTx/>
              <a:buNone/>
              <a:defRPr sz="15800">
                <a:latin typeface="Avenir Heavy"/>
                <a:ea typeface="Avenir Heavy"/>
                <a:cs typeface="Avenir Heavy"/>
                <a:sym typeface="Avenir Heavy"/>
              </a:defRPr>
            </a:lvl1pPr>
            <a:lvl2pPr marL="0" indent="2194560">
              <a:buSzTx/>
              <a:buFontTx/>
              <a:buNone/>
              <a:defRPr sz="15800">
                <a:latin typeface="Avenir Heavy"/>
                <a:ea typeface="Avenir Heavy"/>
                <a:cs typeface="Avenir Heavy"/>
                <a:sym typeface="Avenir Heavy"/>
              </a:defRPr>
            </a:lvl2pPr>
            <a:lvl3pPr marL="0" indent="4389120">
              <a:buSzTx/>
              <a:buFontTx/>
              <a:buNone/>
              <a:defRPr sz="15800">
                <a:latin typeface="Avenir Heavy"/>
                <a:ea typeface="Avenir Heavy"/>
                <a:cs typeface="Avenir Heavy"/>
                <a:sym typeface="Avenir Heavy"/>
              </a:defRPr>
            </a:lvl3pPr>
            <a:lvl4pPr marL="0" indent="6583680">
              <a:buSzTx/>
              <a:buFontTx/>
              <a:buNone/>
              <a:defRPr sz="15800">
                <a:latin typeface="Avenir Heavy"/>
                <a:ea typeface="Avenir Heavy"/>
                <a:cs typeface="Avenir Heavy"/>
                <a:sym typeface="Avenir Heavy"/>
              </a:defRPr>
            </a:lvl4pPr>
            <a:lvl5pPr marL="0" indent="8778240">
              <a:buSzTx/>
              <a:buFontTx/>
              <a:buNone/>
              <a:defRPr sz="15800">
                <a:latin typeface="Avenir Heavy"/>
                <a:ea typeface="Avenir Heavy"/>
                <a:cs typeface="Avenir Heavy"/>
                <a:sym typeface="Avenir Heavy"/>
              </a:defRPr>
            </a:lvl5pPr>
          </a:lstStyle>
          <a:p>
            <a:r>
              <a:t>Body Level One</a:t>
            </a:r>
          </a:p>
          <a:p>
            <a:pPr lvl="1"/>
            <a:r>
              <a:t>Body Level Two</a:t>
            </a:r>
          </a:p>
          <a:p>
            <a:pPr lvl="2"/>
            <a:r>
              <a:t>Body Level Three</a:t>
            </a:r>
          </a:p>
          <a:p>
            <a:pPr lvl="3"/>
            <a:r>
              <a:t>Body Level Four</a:t>
            </a:r>
          </a:p>
          <a:p>
            <a:pPr lvl="4"/>
            <a:r>
              <a:t>Body Level Five</a:t>
            </a:r>
          </a:p>
        </p:txBody>
      </p:sp>
      <p:sp>
        <p:nvSpPr>
          <p:cNvPr id="58" name="Text Placeholder 4"/>
          <p:cNvSpPr>
            <a:spLocks noGrp="1"/>
          </p:cNvSpPr>
          <p:nvPr>
            <p:ph type="body" sz="quarter" idx="13"/>
          </p:nvPr>
        </p:nvSpPr>
        <p:spPr>
          <a:xfrm>
            <a:off x="30861000" y="11207753"/>
            <a:ext cx="25915940" cy="5492747"/>
          </a:xfrm>
          <a:prstGeom prst="rect">
            <a:avLst/>
          </a:prstGeom>
        </p:spPr>
        <p:txBody>
          <a:bodyPr anchor="b"/>
          <a:lstStyle/>
          <a:p>
            <a:pPr marL="0" indent="0">
              <a:buSzTx/>
              <a:buFontTx/>
              <a:buNone/>
              <a:defRPr sz="15800">
                <a:latin typeface="Avenir Heavy"/>
                <a:ea typeface="Avenir Heavy"/>
                <a:cs typeface="Avenir Heavy"/>
                <a:sym typeface="Avenir Heavy"/>
              </a:defRPr>
            </a:pPr>
            <a:endParaRP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6" name="Title Text"/>
          <p:cNvSpPr txBox="1">
            <a:spLocks noGrp="1"/>
          </p:cNvSpPr>
          <p:nvPr>
            <p:ph type="title"/>
          </p:nvPr>
        </p:nvSpPr>
        <p:spPr>
          <a:prstGeom prst="rect">
            <a:avLst/>
          </a:prstGeom>
        </p:spPr>
        <p:txBody>
          <a:bodyPr/>
          <a:lstStyle/>
          <a:p>
            <a:r>
              <a:t>Title Text</a:t>
            </a:r>
          </a:p>
        </p:txBody>
      </p:sp>
      <p:sp>
        <p:nvSpPr>
          <p:cNvPr id="6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81" name="Title Text"/>
          <p:cNvSpPr txBox="1">
            <a:spLocks noGrp="1"/>
          </p:cNvSpPr>
          <p:nvPr>
            <p:ph type="title"/>
          </p:nvPr>
        </p:nvSpPr>
        <p:spPr>
          <a:xfrm>
            <a:off x="4198941" y="3048000"/>
            <a:ext cx="19661185" cy="10668000"/>
          </a:xfrm>
          <a:prstGeom prst="rect">
            <a:avLst/>
          </a:prstGeom>
        </p:spPr>
        <p:txBody>
          <a:bodyPr anchor="b"/>
          <a:lstStyle>
            <a:lvl1pPr>
              <a:defRPr sz="21200"/>
            </a:lvl1pPr>
          </a:lstStyle>
          <a:p>
            <a:r>
              <a:t>Title Text</a:t>
            </a:r>
          </a:p>
        </p:txBody>
      </p:sp>
      <p:sp>
        <p:nvSpPr>
          <p:cNvPr id="82" name="Body Level One…"/>
          <p:cNvSpPr txBox="1">
            <a:spLocks noGrp="1"/>
          </p:cNvSpPr>
          <p:nvPr>
            <p:ph type="body" sz="half" idx="1"/>
          </p:nvPr>
        </p:nvSpPr>
        <p:spPr>
          <a:xfrm>
            <a:off x="25915940" y="6582843"/>
            <a:ext cx="30860998" cy="32490834"/>
          </a:xfrm>
          <a:prstGeom prst="rect">
            <a:avLst/>
          </a:prstGeom>
        </p:spPr>
        <p:txBody>
          <a:bodyPr/>
          <a:lstStyle>
            <a:lvl1pPr marL="1520414" indent="-1520414">
              <a:defRPr sz="21200"/>
            </a:lvl1pPr>
            <a:lvl2pPr marL="3930555" indent="-1735995">
              <a:defRPr sz="21200"/>
            </a:lvl2pPr>
            <a:lvl3pPr marL="6411931" indent="-2022811">
              <a:defRPr sz="21200"/>
            </a:lvl3pPr>
            <a:lvl4pPr marL="9006840" indent="-2423160">
              <a:defRPr sz="21200"/>
            </a:lvl4pPr>
            <a:lvl5pPr marL="11201400" indent="-2423160">
              <a:defRPr sz="21200"/>
            </a:lvl5pPr>
          </a:lstStyle>
          <a:p>
            <a:r>
              <a:t>Body Level One</a:t>
            </a:r>
          </a:p>
          <a:p>
            <a:pPr lvl="1"/>
            <a:r>
              <a:t>Body Level Two</a:t>
            </a:r>
          </a:p>
          <a:p>
            <a:pPr lvl="2"/>
            <a:r>
              <a:t>Body Level Three</a:t>
            </a:r>
          </a:p>
          <a:p>
            <a:pPr lvl="3"/>
            <a:r>
              <a:t>Body Level Four</a:t>
            </a:r>
          </a:p>
          <a:p>
            <a:pPr lvl="4"/>
            <a:r>
              <a:t>Body Level Five</a:t>
            </a:r>
          </a:p>
        </p:txBody>
      </p:sp>
      <p:sp>
        <p:nvSpPr>
          <p:cNvPr id="83" name="Text Placeholder 3"/>
          <p:cNvSpPr>
            <a:spLocks noGrp="1"/>
          </p:cNvSpPr>
          <p:nvPr>
            <p:ph type="body" sz="quarter" idx="13"/>
          </p:nvPr>
        </p:nvSpPr>
        <p:spPr>
          <a:xfrm>
            <a:off x="4198941" y="13716000"/>
            <a:ext cx="19661185" cy="25410584"/>
          </a:xfrm>
          <a:prstGeom prst="rect">
            <a:avLst/>
          </a:prstGeom>
        </p:spPr>
        <p:txBody>
          <a:bodyPr/>
          <a:lstStyle/>
          <a:p>
            <a:pPr marL="0" indent="0">
              <a:buSzTx/>
              <a:buFontTx/>
              <a:buNone/>
              <a:defRPr sz="10400"/>
            </a:pPr>
            <a:endParaRP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191001" y="2434177"/>
            <a:ext cx="52578001" cy="88370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chor="ctr">
            <a:normAutofit/>
          </a:bodyPr>
          <a:lstStyle/>
          <a:p>
            <a:r>
              <a:t>Title Text</a:t>
            </a:r>
          </a:p>
        </p:txBody>
      </p:sp>
      <p:sp>
        <p:nvSpPr>
          <p:cNvPr id="3" name="Body Level One…"/>
          <p:cNvSpPr txBox="1">
            <a:spLocks noGrp="1"/>
          </p:cNvSpPr>
          <p:nvPr>
            <p:ph type="body" idx="1"/>
          </p:nvPr>
        </p:nvSpPr>
        <p:spPr>
          <a:xfrm>
            <a:off x="4191001" y="12170833"/>
            <a:ext cx="52578001" cy="290089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55599076" y="42849809"/>
            <a:ext cx="1169925" cy="1485901"/>
          </a:xfrm>
          <a:prstGeom prst="rect">
            <a:avLst/>
          </a:prstGeom>
          <a:ln w="12700">
            <a:miter lim="400000"/>
          </a:ln>
        </p:spPr>
        <p:txBody>
          <a:bodyPr wrap="none" lIns="63500" tIns="63500" rIns="63500" bIns="63500" anchor="ctr">
            <a:spAutoFit/>
          </a:bodyPr>
          <a:lstStyle>
            <a:lvl1pPr algn="r">
              <a:defRPr sz="78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6096000" rtl="0" latinLnBrk="0">
        <a:lnSpc>
          <a:spcPct val="90000"/>
        </a:lnSpc>
        <a:spcBef>
          <a:spcPts val="0"/>
        </a:spcBef>
        <a:spcAft>
          <a:spcPts val="0"/>
        </a:spcAft>
        <a:buClrTx/>
        <a:buSzTx/>
        <a:buFontTx/>
        <a:buNone/>
        <a:tabLst/>
        <a:defRPr sz="29200" b="0" i="0" u="none" strike="noStrike" cap="none" spc="0" baseline="0">
          <a:ln>
            <a:noFill/>
          </a:ln>
          <a:solidFill>
            <a:srgbClr val="000000"/>
          </a:solidFill>
          <a:uFillTx/>
          <a:latin typeface="+mn-lt"/>
          <a:ea typeface="+mn-ea"/>
          <a:cs typeface="+mn-cs"/>
          <a:sym typeface="Avenir Light"/>
        </a:defRPr>
      </a:lvl1pPr>
      <a:lvl2pPr marL="0" marR="0" indent="0" algn="l" defTabSz="6096000" rtl="0" latinLnBrk="0">
        <a:lnSpc>
          <a:spcPct val="90000"/>
        </a:lnSpc>
        <a:spcBef>
          <a:spcPts val="0"/>
        </a:spcBef>
        <a:spcAft>
          <a:spcPts val="0"/>
        </a:spcAft>
        <a:buClrTx/>
        <a:buSzTx/>
        <a:buFontTx/>
        <a:buNone/>
        <a:tabLst/>
        <a:defRPr sz="29200" b="0" i="0" u="none" strike="noStrike" cap="none" spc="0" baseline="0">
          <a:ln>
            <a:noFill/>
          </a:ln>
          <a:solidFill>
            <a:srgbClr val="000000"/>
          </a:solidFill>
          <a:uFillTx/>
          <a:latin typeface="+mn-lt"/>
          <a:ea typeface="+mn-ea"/>
          <a:cs typeface="+mn-cs"/>
          <a:sym typeface="Avenir Light"/>
        </a:defRPr>
      </a:lvl2pPr>
      <a:lvl3pPr marL="0" marR="0" indent="0" algn="l" defTabSz="6096000" rtl="0" latinLnBrk="0">
        <a:lnSpc>
          <a:spcPct val="90000"/>
        </a:lnSpc>
        <a:spcBef>
          <a:spcPts val="0"/>
        </a:spcBef>
        <a:spcAft>
          <a:spcPts val="0"/>
        </a:spcAft>
        <a:buClrTx/>
        <a:buSzTx/>
        <a:buFontTx/>
        <a:buNone/>
        <a:tabLst/>
        <a:defRPr sz="29200" b="0" i="0" u="none" strike="noStrike" cap="none" spc="0" baseline="0">
          <a:ln>
            <a:noFill/>
          </a:ln>
          <a:solidFill>
            <a:srgbClr val="000000"/>
          </a:solidFill>
          <a:uFillTx/>
          <a:latin typeface="+mn-lt"/>
          <a:ea typeface="+mn-ea"/>
          <a:cs typeface="+mn-cs"/>
          <a:sym typeface="Avenir Light"/>
        </a:defRPr>
      </a:lvl3pPr>
      <a:lvl4pPr marL="0" marR="0" indent="0" algn="l" defTabSz="6096000" rtl="0" latinLnBrk="0">
        <a:lnSpc>
          <a:spcPct val="90000"/>
        </a:lnSpc>
        <a:spcBef>
          <a:spcPts val="0"/>
        </a:spcBef>
        <a:spcAft>
          <a:spcPts val="0"/>
        </a:spcAft>
        <a:buClrTx/>
        <a:buSzTx/>
        <a:buFontTx/>
        <a:buNone/>
        <a:tabLst/>
        <a:defRPr sz="29200" b="0" i="0" u="none" strike="noStrike" cap="none" spc="0" baseline="0">
          <a:ln>
            <a:noFill/>
          </a:ln>
          <a:solidFill>
            <a:srgbClr val="000000"/>
          </a:solidFill>
          <a:uFillTx/>
          <a:latin typeface="+mn-lt"/>
          <a:ea typeface="+mn-ea"/>
          <a:cs typeface="+mn-cs"/>
          <a:sym typeface="Avenir Light"/>
        </a:defRPr>
      </a:lvl4pPr>
      <a:lvl5pPr marL="0" marR="0" indent="0" algn="l" defTabSz="6096000" rtl="0" latinLnBrk="0">
        <a:lnSpc>
          <a:spcPct val="90000"/>
        </a:lnSpc>
        <a:spcBef>
          <a:spcPts val="0"/>
        </a:spcBef>
        <a:spcAft>
          <a:spcPts val="0"/>
        </a:spcAft>
        <a:buClrTx/>
        <a:buSzTx/>
        <a:buFontTx/>
        <a:buNone/>
        <a:tabLst/>
        <a:defRPr sz="29200" b="0" i="0" u="none" strike="noStrike" cap="none" spc="0" baseline="0">
          <a:ln>
            <a:noFill/>
          </a:ln>
          <a:solidFill>
            <a:srgbClr val="000000"/>
          </a:solidFill>
          <a:uFillTx/>
          <a:latin typeface="+mn-lt"/>
          <a:ea typeface="+mn-ea"/>
          <a:cs typeface="+mn-cs"/>
          <a:sym typeface="Avenir Light"/>
        </a:defRPr>
      </a:lvl5pPr>
      <a:lvl6pPr marL="0" marR="0" indent="0" algn="l" defTabSz="6096000" rtl="0" latinLnBrk="0">
        <a:lnSpc>
          <a:spcPct val="90000"/>
        </a:lnSpc>
        <a:spcBef>
          <a:spcPts val="0"/>
        </a:spcBef>
        <a:spcAft>
          <a:spcPts val="0"/>
        </a:spcAft>
        <a:buClrTx/>
        <a:buSzTx/>
        <a:buFontTx/>
        <a:buNone/>
        <a:tabLst/>
        <a:defRPr sz="29200" b="0" i="0" u="none" strike="noStrike" cap="none" spc="0" baseline="0">
          <a:ln>
            <a:noFill/>
          </a:ln>
          <a:solidFill>
            <a:srgbClr val="000000"/>
          </a:solidFill>
          <a:uFillTx/>
          <a:latin typeface="+mn-lt"/>
          <a:ea typeface="+mn-ea"/>
          <a:cs typeface="+mn-cs"/>
          <a:sym typeface="Avenir Light"/>
        </a:defRPr>
      </a:lvl6pPr>
      <a:lvl7pPr marL="0" marR="0" indent="0" algn="l" defTabSz="6096000" rtl="0" latinLnBrk="0">
        <a:lnSpc>
          <a:spcPct val="90000"/>
        </a:lnSpc>
        <a:spcBef>
          <a:spcPts val="0"/>
        </a:spcBef>
        <a:spcAft>
          <a:spcPts val="0"/>
        </a:spcAft>
        <a:buClrTx/>
        <a:buSzTx/>
        <a:buFontTx/>
        <a:buNone/>
        <a:tabLst/>
        <a:defRPr sz="29200" b="0" i="0" u="none" strike="noStrike" cap="none" spc="0" baseline="0">
          <a:ln>
            <a:noFill/>
          </a:ln>
          <a:solidFill>
            <a:srgbClr val="000000"/>
          </a:solidFill>
          <a:uFillTx/>
          <a:latin typeface="+mn-lt"/>
          <a:ea typeface="+mn-ea"/>
          <a:cs typeface="+mn-cs"/>
          <a:sym typeface="Avenir Light"/>
        </a:defRPr>
      </a:lvl7pPr>
      <a:lvl8pPr marL="0" marR="0" indent="0" algn="l" defTabSz="6096000" rtl="0" latinLnBrk="0">
        <a:lnSpc>
          <a:spcPct val="90000"/>
        </a:lnSpc>
        <a:spcBef>
          <a:spcPts val="0"/>
        </a:spcBef>
        <a:spcAft>
          <a:spcPts val="0"/>
        </a:spcAft>
        <a:buClrTx/>
        <a:buSzTx/>
        <a:buFontTx/>
        <a:buNone/>
        <a:tabLst/>
        <a:defRPr sz="29200" b="0" i="0" u="none" strike="noStrike" cap="none" spc="0" baseline="0">
          <a:ln>
            <a:noFill/>
          </a:ln>
          <a:solidFill>
            <a:srgbClr val="000000"/>
          </a:solidFill>
          <a:uFillTx/>
          <a:latin typeface="+mn-lt"/>
          <a:ea typeface="+mn-ea"/>
          <a:cs typeface="+mn-cs"/>
          <a:sym typeface="Avenir Light"/>
        </a:defRPr>
      </a:lvl8pPr>
      <a:lvl9pPr marL="0" marR="0" indent="0" algn="l" defTabSz="6096000" rtl="0" latinLnBrk="0">
        <a:lnSpc>
          <a:spcPct val="90000"/>
        </a:lnSpc>
        <a:spcBef>
          <a:spcPts val="0"/>
        </a:spcBef>
        <a:spcAft>
          <a:spcPts val="0"/>
        </a:spcAft>
        <a:buClrTx/>
        <a:buSzTx/>
        <a:buFontTx/>
        <a:buNone/>
        <a:tabLst/>
        <a:defRPr sz="29200" b="0" i="0" u="none" strike="noStrike" cap="none" spc="0" baseline="0">
          <a:ln>
            <a:noFill/>
          </a:ln>
          <a:solidFill>
            <a:srgbClr val="000000"/>
          </a:solidFill>
          <a:uFillTx/>
          <a:latin typeface="+mn-lt"/>
          <a:ea typeface="+mn-ea"/>
          <a:cs typeface="+mn-cs"/>
          <a:sym typeface="Avenir Light"/>
        </a:defRPr>
      </a:lvl9pPr>
    </p:titleStyle>
    <p:bodyStyle>
      <a:lvl1pPr marL="1523090" marR="0" indent="-1523090" algn="l" defTabSz="6096000" rtl="0" latinLnBrk="0">
        <a:lnSpc>
          <a:spcPct val="90000"/>
        </a:lnSpc>
        <a:spcBef>
          <a:spcPts val="6600"/>
        </a:spcBef>
        <a:spcAft>
          <a:spcPts val="0"/>
        </a:spcAft>
        <a:buClrTx/>
        <a:buSzPct val="100000"/>
        <a:buFont typeface="Arial"/>
        <a:buChar char="•"/>
        <a:tabLst/>
        <a:defRPr sz="18600" b="0" i="0" u="none" strike="noStrike" cap="none" spc="0" baseline="0">
          <a:ln>
            <a:noFill/>
          </a:ln>
          <a:solidFill>
            <a:srgbClr val="000000"/>
          </a:solidFill>
          <a:uFillTx/>
          <a:latin typeface="+mn-lt"/>
          <a:ea typeface="+mn-ea"/>
          <a:cs typeface="+mn-cs"/>
          <a:sym typeface="Avenir Light"/>
        </a:defRPr>
      </a:lvl1pPr>
      <a:lvl2pPr marL="3969291" marR="0" indent="-1774730" algn="l" defTabSz="6096000" rtl="0" latinLnBrk="0">
        <a:lnSpc>
          <a:spcPct val="90000"/>
        </a:lnSpc>
        <a:spcBef>
          <a:spcPts val="6600"/>
        </a:spcBef>
        <a:spcAft>
          <a:spcPts val="0"/>
        </a:spcAft>
        <a:buClrTx/>
        <a:buSzPct val="100000"/>
        <a:buFont typeface="Arial"/>
        <a:buChar char="•"/>
        <a:tabLst/>
        <a:defRPr sz="18600" b="0" i="0" u="none" strike="noStrike" cap="none" spc="0" baseline="0">
          <a:ln>
            <a:noFill/>
          </a:ln>
          <a:solidFill>
            <a:srgbClr val="000000"/>
          </a:solidFill>
          <a:uFillTx/>
          <a:latin typeface="+mn-lt"/>
          <a:ea typeface="+mn-ea"/>
          <a:cs typeface="+mn-cs"/>
          <a:sym typeface="Avenir Light"/>
        </a:defRPr>
      </a:lvl2pPr>
      <a:lvl3pPr marL="6515100" marR="0" indent="-2125979" algn="l" defTabSz="6096000" rtl="0" latinLnBrk="0">
        <a:lnSpc>
          <a:spcPct val="90000"/>
        </a:lnSpc>
        <a:spcBef>
          <a:spcPts val="6600"/>
        </a:spcBef>
        <a:spcAft>
          <a:spcPts val="0"/>
        </a:spcAft>
        <a:buClrTx/>
        <a:buSzPct val="100000"/>
        <a:buFont typeface="Arial"/>
        <a:buChar char="•"/>
        <a:tabLst/>
        <a:defRPr sz="18600" b="0" i="0" u="none" strike="noStrike" cap="none" spc="0" baseline="0">
          <a:ln>
            <a:noFill/>
          </a:ln>
          <a:solidFill>
            <a:srgbClr val="000000"/>
          </a:solidFill>
          <a:uFillTx/>
          <a:latin typeface="+mn-lt"/>
          <a:ea typeface="+mn-ea"/>
          <a:cs typeface="+mn-cs"/>
          <a:sym typeface="Avenir Light"/>
        </a:defRPr>
      </a:lvl3pPr>
      <a:lvl4pPr marL="8956867" marR="0" indent="-2373187" algn="l" defTabSz="6096000" rtl="0" latinLnBrk="0">
        <a:lnSpc>
          <a:spcPct val="90000"/>
        </a:lnSpc>
        <a:spcBef>
          <a:spcPts val="6600"/>
        </a:spcBef>
        <a:spcAft>
          <a:spcPts val="0"/>
        </a:spcAft>
        <a:buClrTx/>
        <a:buSzPct val="100000"/>
        <a:buFont typeface="Arial"/>
        <a:buChar char="•"/>
        <a:tabLst/>
        <a:defRPr sz="18600" b="0" i="0" u="none" strike="noStrike" cap="none" spc="0" baseline="0">
          <a:ln>
            <a:noFill/>
          </a:ln>
          <a:solidFill>
            <a:srgbClr val="000000"/>
          </a:solidFill>
          <a:uFillTx/>
          <a:latin typeface="+mn-lt"/>
          <a:ea typeface="+mn-ea"/>
          <a:cs typeface="+mn-cs"/>
          <a:sym typeface="Avenir Light"/>
        </a:defRPr>
      </a:lvl4pPr>
      <a:lvl5pPr marL="11151427" marR="0" indent="-2373187" algn="l" defTabSz="6096000" rtl="0" latinLnBrk="0">
        <a:lnSpc>
          <a:spcPct val="90000"/>
        </a:lnSpc>
        <a:spcBef>
          <a:spcPts val="6600"/>
        </a:spcBef>
        <a:spcAft>
          <a:spcPts val="0"/>
        </a:spcAft>
        <a:buClrTx/>
        <a:buSzPct val="100000"/>
        <a:buFont typeface="Arial"/>
        <a:buChar char="•"/>
        <a:tabLst/>
        <a:defRPr sz="18600" b="0" i="0" u="none" strike="noStrike" cap="none" spc="0" baseline="0">
          <a:ln>
            <a:noFill/>
          </a:ln>
          <a:solidFill>
            <a:srgbClr val="000000"/>
          </a:solidFill>
          <a:uFillTx/>
          <a:latin typeface="+mn-lt"/>
          <a:ea typeface="+mn-ea"/>
          <a:cs typeface="+mn-cs"/>
          <a:sym typeface="Avenir Light"/>
        </a:defRPr>
      </a:lvl5pPr>
      <a:lvl6pPr marL="13345986" marR="0" indent="-2373186" algn="l" defTabSz="6096000" rtl="0" latinLnBrk="0">
        <a:lnSpc>
          <a:spcPct val="90000"/>
        </a:lnSpc>
        <a:spcBef>
          <a:spcPts val="6600"/>
        </a:spcBef>
        <a:spcAft>
          <a:spcPts val="0"/>
        </a:spcAft>
        <a:buClrTx/>
        <a:buSzPct val="100000"/>
        <a:buFont typeface="Arial"/>
        <a:buChar char="•"/>
        <a:tabLst/>
        <a:defRPr sz="18600" b="0" i="0" u="none" strike="noStrike" cap="none" spc="0" baseline="0">
          <a:ln>
            <a:noFill/>
          </a:ln>
          <a:solidFill>
            <a:srgbClr val="000000"/>
          </a:solidFill>
          <a:uFillTx/>
          <a:latin typeface="+mn-lt"/>
          <a:ea typeface="+mn-ea"/>
          <a:cs typeface="+mn-cs"/>
          <a:sym typeface="Avenir Light"/>
        </a:defRPr>
      </a:lvl6pPr>
      <a:lvl7pPr marL="15540545" marR="0" indent="-2373186" algn="l" defTabSz="6096000" rtl="0" latinLnBrk="0">
        <a:lnSpc>
          <a:spcPct val="90000"/>
        </a:lnSpc>
        <a:spcBef>
          <a:spcPts val="6600"/>
        </a:spcBef>
        <a:spcAft>
          <a:spcPts val="0"/>
        </a:spcAft>
        <a:buClrTx/>
        <a:buSzPct val="100000"/>
        <a:buFont typeface="Arial"/>
        <a:buChar char="•"/>
        <a:tabLst/>
        <a:defRPr sz="18600" b="0" i="0" u="none" strike="noStrike" cap="none" spc="0" baseline="0">
          <a:ln>
            <a:noFill/>
          </a:ln>
          <a:solidFill>
            <a:srgbClr val="000000"/>
          </a:solidFill>
          <a:uFillTx/>
          <a:latin typeface="+mn-lt"/>
          <a:ea typeface="+mn-ea"/>
          <a:cs typeface="+mn-cs"/>
          <a:sym typeface="Avenir Light"/>
        </a:defRPr>
      </a:lvl7pPr>
      <a:lvl8pPr marL="17735106" marR="0" indent="-2373186" algn="l" defTabSz="6096000" rtl="0" latinLnBrk="0">
        <a:lnSpc>
          <a:spcPct val="90000"/>
        </a:lnSpc>
        <a:spcBef>
          <a:spcPts val="6600"/>
        </a:spcBef>
        <a:spcAft>
          <a:spcPts val="0"/>
        </a:spcAft>
        <a:buClrTx/>
        <a:buSzPct val="100000"/>
        <a:buFont typeface="Arial"/>
        <a:buChar char="•"/>
        <a:tabLst/>
        <a:defRPr sz="18600" b="0" i="0" u="none" strike="noStrike" cap="none" spc="0" baseline="0">
          <a:ln>
            <a:noFill/>
          </a:ln>
          <a:solidFill>
            <a:srgbClr val="000000"/>
          </a:solidFill>
          <a:uFillTx/>
          <a:latin typeface="+mn-lt"/>
          <a:ea typeface="+mn-ea"/>
          <a:cs typeface="+mn-cs"/>
          <a:sym typeface="Avenir Light"/>
        </a:defRPr>
      </a:lvl8pPr>
      <a:lvl9pPr marL="19929667" marR="0" indent="-2373186" algn="l" defTabSz="6096000" rtl="0" latinLnBrk="0">
        <a:lnSpc>
          <a:spcPct val="90000"/>
        </a:lnSpc>
        <a:spcBef>
          <a:spcPts val="6600"/>
        </a:spcBef>
        <a:spcAft>
          <a:spcPts val="0"/>
        </a:spcAft>
        <a:buClrTx/>
        <a:buSzPct val="100000"/>
        <a:buFont typeface="Arial"/>
        <a:buChar char="•"/>
        <a:tabLst/>
        <a:defRPr sz="18600" b="0" i="0" u="none" strike="noStrike" cap="none" spc="0" baseline="0">
          <a:ln>
            <a:noFill/>
          </a:ln>
          <a:solidFill>
            <a:srgbClr val="000000"/>
          </a:solidFill>
          <a:uFillTx/>
          <a:latin typeface="+mn-lt"/>
          <a:ea typeface="+mn-ea"/>
          <a:cs typeface="+mn-cs"/>
          <a:sym typeface="Avenir Light"/>
        </a:defRPr>
      </a:lvl9pPr>
    </p:bodyStyle>
    <p:otherStyle>
      <a:lvl1pPr marL="0" marR="0" indent="0" algn="r" defTabSz="635000" rtl="0" latinLnBrk="0">
        <a:lnSpc>
          <a:spcPct val="100000"/>
        </a:lnSpc>
        <a:spcBef>
          <a:spcPts val="0"/>
        </a:spcBef>
        <a:spcAft>
          <a:spcPts val="0"/>
        </a:spcAft>
        <a:buClrTx/>
        <a:buSzTx/>
        <a:buFontTx/>
        <a:buNone/>
        <a:tabLst/>
        <a:defRPr sz="7800" b="0" i="0" u="none" strike="noStrike" cap="none" spc="0" baseline="0">
          <a:ln>
            <a:noFill/>
          </a:ln>
          <a:solidFill>
            <a:schemeClr val="tx1"/>
          </a:solidFill>
          <a:uFillTx/>
          <a:latin typeface="+mn-lt"/>
          <a:ea typeface="+mn-ea"/>
          <a:cs typeface="+mn-cs"/>
          <a:sym typeface="Avenir Light"/>
        </a:defRPr>
      </a:lvl1pPr>
      <a:lvl2pPr marL="0" marR="0" indent="457200" algn="r" defTabSz="635000" rtl="0" latinLnBrk="0">
        <a:lnSpc>
          <a:spcPct val="100000"/>
        </a:lnSpc>
        <a:spcBef>
          <a:spcPts val="0"/>
        </a:spcBef>
        <a:spcAft>
          <a:spcPts val="0"/>
        </a:spcAft>
        <a:buClrTx/>
        <a:buSzTx/>
        <a:buFontTx/>
        <a:buNone/>
        <a:tabLst/>
        <a:defRPr sz="7800" b="0" i="0" u="none" strike="noStrike" cap="none" spc="0" baseline="0">
          <a:ln>
            <a:noFill/>
          </a:ln>
          <a:solidFill>
            <a:schemeClr val="tx1"/>
          </a:solidFill>
          <a:uFillTx/>
          <a:latin typeface="+mn-lt"/>
          <a:ea typeface="+mn-ea"/>
          <a:cs typeface="+mn-cs"/>
          <a:sym typeface="Avenir Light"/>
        </a:defRPr>
      </a:lvl2pPr>
      <a:lvl3pPr marL="0" marR="0" indent="914400" algn="r" defTabSz="635000" rtl="0" latinLnBrk="0">
        <a:lnSpc>
          <a:spcPct val="100000"/>
        </a:lnSpc>
        <a:spcBef>
          <a:spcPts val="0"/>
        </a:spcBef>
        <a:spcAft>
          <a:spcPts val="0"/>
        </a:spcAft>
        <a:buClrTx/>
        <a:buSzTx/>
        <a:buFontTx/>
        <a:buNone/>
        <a:tabLst/>
        <a:defRPr sz="7800" b="0" i="0" u="none" strike="noStrike" cap="none" spc="0" baseline="0">
          <a:ln>
            <a:noFill/>
          </a:ln>
          <a:solidFill>
            <a:schemeClr val="tx1"/>
          </a:solidFill>
          <a:uFillTx/>
          <a:latin typeface="+mn-lt"/>
          <a:ea typeface="+mn-ea"/>
          <a:cs typeface="+mn-cs"/>
          <a:sym typeface="Avenir Light"/>
        </a:defRPr>
      </a:lvl3pPr>
      <a:lvl4pPr marL="0" marR="0" indent="1371600" algn="r" defTabSz="635000" rtl="0" latinLnBrk="0">
        <a:lnSpc>
          <a:spcPct val="100000"/>
        </a:lnSpc>
        <a:spcBef>
          <a:spcPts val="0"/>
        </a:spcBef>
        <a:spcAft>
          <a:spcPts val="0"/>
        </a:spcAft>
        <a:buClrTx/>
        <a:buSzTx/>
        <a:buFontTx/>
        <a:buNone/>
        <a:tabLst/>
        <a:defRPr sz="7800" b="0" i="0" u="none" strike="noStrike" cap="none" spc="0" baseline="0">
          <a:ln>
            <a:noFill/>
          </a:ln>
          <a:solidFill>
            <a:schemeClr val="tx1"/>
          </a:solidFill>
          <a:uFillTx/>
          <a:latin typeface="+mn-lt"/>
          <a:ea typeface="+mn-ea"/>
          <a:cs typeface="+mn-cs"/>
          <a:sym typeface="Avenir Light"/>
        </a:defRPr>
      </a:lvl4pPr>
      <a:lvl5pPr marL="0" marR="0" indent="1828800" algn="r" defTabSz="635000" rtl="0" latinLnBrk="0">
        <a:lnSpc>
          <a:spcPct val="100000"/>
        </a:lnSpc>
        <a:spcBef>
          <a:spcPts val="0"/>
        </a:spcBef>
        <a:spcAft>
          <a:spcPts val="0"/>
        </a:spcAft>
        <a:buClrTx/>
        <a:buSzTx/>
        <a:buFontTx/>
        <a:buNone/>
        <a:tabLst/>
        <a:defRPr sz="7800" b="0" i="0" u="none" strike="noStrike" cap="none" spc="0" baseline="0">
          <a:ln>
            <a:noFill/>
          </a:ln>
          <a:solidFill>
            <a:schemeClr val="tx1"/>
          </a:solidFill>
          <a:uFillTx/>
          <a:latin typeface="+mn-lt"/>
          <a:ea typeface="+mn-ea"/>
          <a:cs typeface="+mn-cs"/>
          <a:sym typeface="Avenir Light"/>
        </a:defRPr>
      </a:lvl5pPr>
      <a:lvl6pPr marL="0" marR="0" indent="2286000" algn="r" defTabSz="635000" rtl="0" latinLnBrk="0">
        <a:lnSpc>
          <a:spcPct val="100000"/>
        </a:lnSpc>
        <a:spcBef>
          <a:spcPts val="0"/>
        </a:spcBef>
        <a:spcAft>
          <a:spcPts val="0"/>
        </a:spcAft>
        <a:buClrTx/>
        <a:buSzTx/>
        <a:buFontTx/>
        <a:buNone/>
        <a:tabLst/>
        <a:defRPr sz="7800" b="0" i="0" u="none" strike="noStrike" cap="none" spc="0" baseline="0">
          <a:ln>
            <a:noFill/>
          </a:ln>
          <a:solidFill>
            <a:schemeClr val="tx1"/>
          </a:solidFill>
          <a:uFillTx/>
          <a:latin typeface="+mn-lt"/>
          <a:ea typeface="+mn-ea"/>
          <a:cs typeface="+mn-cs"/>
          <a:sym typeface="Avenir Light"/>
        </a:defRPr>
      </a:lvl6pPr>
      <a:lvl7pPr marL="0" marR="0" indent="2743200" algn="r" defTabSz="635000" rtl="0" latinLnBrk="0">
        <a:lnSpc>
          <a:spcPct val="100000"/>
        </a:lnSpc>
        <a:spcBef>
          <a:spcPts val="0"/>
        </a:spcBef>
        <a:spcAft>
          <a:spcPts val="0"/>
        </a:spcAft>
        <a:buClrTx/>
        <a:buSzTx/>
        <a:buFontTx/>
        <a:buNone/>
        <a:tabLst/>
        <a:defRPr sz="7800" b="0" i="0" u="none" strike="noStrike" cap="none" spc="0" baseline="0">
          <a:ln>
            <a:noFill/>
          </a:ln>
          <a:solidFill>
            <a:schemeClr val="tx1"/>
          </a:solidFill>
          <a:uFillTx/>
          <a:latin typeface="+mn-lt"/>
          <a:ea typeface="+mn-ea"/>
          <a:cs typeface="+mn-cs"/>
          <a:sym typeface="Avenir Light"/>
        </a:defRPr>
      </a:lvl7pPr>
      <a:lvl8pPr marL="0" marR="0" indent="3200400" algn="r" defTabSz="635000" rtl="0" latinLnBrk="0">
        <a:lnSpc>
          <a:spcPct val="100000"/>
        </a:lnSpc>
        <a:spcBef>
          <a:spcPts val="0"/>
        </a:spcBef>
        <a:spcAft>
          <a:spcPts val="0"/>
        </a:spcAft>
        <a:buClrTx/>
        <a:buSzTx/>
        <a:buFontTx/>
        <a:buNone/>
        <a:tabLst/>
        <a:defRPr sz="7800" b="0" i="0" u="none" strike="noStrike" cap="none" spc="0" baseline="0">
          <a:ln>
            <a:noFill/>
          </a:ln>
          <a:solidFill>
            <a:schemeClr val="tx1"/>
          </a:solidFill>
          <a:uFillTx/>
          <a:latin typeface="+mn-lt"/>
          <a:ea typeface="+mn-ea"/>
          <a:cs typeface="+mn-cs"/>
          <a:sym typeface="Avenir Light"/>
        </a:defRPr>
      </a:lvl8pPr>
      <a:lvl9pPr marL="0" marR="0" indent="3657600" algn="r" defTabSz="635000" rtl="0" latinLnBrk="0">
        <a:lnSpc>
          <a:spcPct val="100000"/>
        </a:lnSpc>
        <a:spcBef>
          <a:spcPts val="0"/>
        </a:spcBef>
        <a:spcAft>
          <a:spcPts val="0"/>
        </a:spcAft>
        <a:buClrTx/>
        <a:buSzTx/>
        <a:buFontTx/>
        <a:buNone/>
        <a:tabLst/>
        <a:defRPr sz="7800" b="0" i="0" u="none" strike="noStrike" cap="none" spc="0" baseline="0">
          <a:ln>
            <a:noFill/>
          </a:ln>
          <a:solidFill>
            <a:schemeClr val="tx1"/>
          </a:solidFill>
          <a:uFillTx/>
          <a:latin typeface="+mn-lt"/>
          <a:ea typeface="+mn-ea"/>
          <a:cs typeface="+mn-cs"/>
          <a:sym typeface="Avenir Light"/>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tif"/><Relationship Id="rId3" Type="http://schemas.openxmlformats.org/officeDocument/2006/relationships/image" Target="../media/image1.png"/><Relationship Id="rId7" Type="http://schemas.openxmlformats.org/officeDocument/2006/relationships/image" Target="../media/image5.jpe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tif"/><Relationship Id="rId1" Type="http://schemas.openxmlformats.org/officeDocument/2006/relationships/slideLayout" Target="../slideLayouts/slideLayout2.xml"/><Relationship Id="rId6" Type="http://schemas.openxmlformats.org/officeDocument/2006/relationships/image" Target="../media/image4.tif"/><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tif"/><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Rectangle: Rounded Corners 153"/>
          <p:cNvSpPr/>
          <p:nvPr/>
        </p:nvSpPr>
        <p:spPr>
          <a:xfrm>
            <a:off x="1390142" y="26958577"/>
            <a:ext cx="14503135" cy="16417602"/>
          </a:xfrm>
          <a:prstGeom prst="roundRect">
            <a:avLst>
              <a:gd name="adj" fmla="val 3715"/>
            </a:avLst>
          </a:prstGeom>
          <a:gradFill>
            <a:gsLst>
              <a:gs pos="0">
                <a:schemeClr val="accent4">
                  <a:hueOff val="593850"/>
                  <a:satOff val="-28976"/>
                  <a:lumOff val="33551"/>
                  <a:alpha val="25000"/>
                </a:schemeClr>
              </a:gs>
              <a:gs pos="50000">
                <a:srgbClr val="8EA8CB">
                  <a:alpha val="25000"/>
                </a:srgbClr>
              </a:gs>
              <a:gs pos="100000">
                <a:schemeClr val="accent4">
                  <a:hueOff val="528556"/>
                  <a:satOff val="-29013"/>
                  <a:lumOff val="24124"/>
                  <a:alpha val="25000"/>
                </a:schemeClr>
              </a:gs>
            </a:gsLst>
            <a:lin ang="5400000"/>
          </a:gradFill>
          <a:ln w="3175">
            <a:solidFill>
              <a:schemeClr val="accent4">
                <a:alpha val="25000"/>
              </a:schemeClr>
            </a:solidFill>
            <a:miter/>
          </a:ln>
        </p:spPr>
        <p:txBody>
          <a:bodyPr lIns="63500" tIns="63500" rIns="63500" bIns="63500" anchor="ctr"/>
          <a:lstStyle/>
          <a:p>
            <a:endParaRPr/>
          </a:p>
        </p:txBody>
      </p:sp>
      <p:sp>
        <p:nvSpPr>
          <p:cNvPr id="104" name="Rectangle: Rounded Corners 153"/>
          <p:cNvSpPr/>
          <p:nvPr/>
        </p:nvSpPr>
        <p:spPr>
          <a:xfrm>
            <a:off x="17437561" y="24141279"/>
            <a:ext cx="26640503" cy="14757225"/>
          </a:xfrm>
          <a:prstGeom prst="roundRect">
            <a:avLst>
              <a:gd name="adj" fmla="val 4013"/>
            </a:avLst>
          </a:prstGeom>
          <a:gradFill>
            <a:gsLst>
              <a:gs pos="0">
                <a:schemeClr val="accent4">
                  <a:hueOff val="593850"/>
                  <a:satOff val="-28976"/>
                  <a:lumOff val="33551"/>
                  <a:alpha val="25000"/>
                </a:schemeClr>
              </a:gs>
              <a:gs pos="50000">
                <a:srgbClr val="8EA8CB">
                  <a:alpha val="25000"/>
                </a:srgbClr>
              </a:gs>
              <a:gs pos="100000">
                <a:schemeClr val="accent4">
                  <a:hueOff val="528556"/>
                  <a:satOff val="-29013"/>
                  <a:lumOff val="24124"/>
                  <a:alpha val="25000"/>
                </a:schemeClr>
              </a:gs>
            </a:gsLst>
            <a:lin ang="5400000"/>
          </a:gradFill>
          <a:ln w="3175">
            <a:solidFill>
              <a:schemeClr val="accent4">
                <a:alpha val="25000"/>
              </a:schemeClr>
            </a:solidFill>
            <a:miter/>
          </a:ln>
        </p:spPr>
        <p:txBody>
          <a:bodyPr lIns="63500" tIns="63500" rIns="63500" bIns="63500" anchor="ctr"/>
          <a:lstStyle/>
          <a:p>
            <a:endParaRPr/>
          </a:p>
        </p:txBody>
      </p:sp>
      <p:sp>
        <p:nvSpPr>
          <p:cNvPr id="105" name="Rectangle: Rounded Corners 153"/>
          <p:cNvSpPr/>
          <p:nvPr/>
        </p:nvSpPr>
        <p:spPr>
          <a:xfrm>
            <a:off x="17496507" y="6748022"/>
            <a:ext cx="26476515" cy="16029189"/>
          </a:xfrm>
          <a:prstGeom prst="roundRect">
            <a:avLst>
              <a:gd name="adj" fmla="val 3361"/>
            </a:avLst>
          </a:prstGeom>
          <a:gradFill>
            <a:gsLst>
              <a:gs pos="0">
                <a:schemeClr val="accent4">
                  <a:hueOff val="593850"/>
                  <a:satOff val="-28976"/>
                  <a:lumOff val="33551"/>
                  <a:alpha val="25000"/>
                </a:schemeClr>
              </a:gs>
              <a:gs pos="50000">
                <a:srgbClr val="8EA8CB">
                  <a:alpha val="25000"/>
                </a:srgbClr>
              </a:gs>
              <a:gs pos="100000">
                <a:schemeClr val="accent4">
                  <a:hueOff val="528556"/>
                  <a:satOff val="-29013"/>
                  <a:lumOff val="24124"/>
                  <a:alpha val="25000"/>
                </a:schemeClr>
              </a:gs>
            </a:gsLst>
            <a:lin ang="5400000"/>
          </a:gradFill>
          <a:ln w="3175">
            <a:solidFill>
              <a:schemeClr val="accent4">
                <a:alpha val="25000"/>
              </a:schemeClr>
            </a:solidFill>
            <a:miter/>
          </a:ln>
        </p:spPr>
        <p:txBody>
          <a:bodyPr lIns="63500" tIns="63500" rIns="63500" bIns="63500" anchor="ctr"/>
          <a:lstStyle/>
          <a:p>
            <a:endParaRPr/>
          </a:p>
        </p:txBody>
      </p:sp>
      <p:sp>
        <p:nvSpPr>
          <p:cNvPr id="106" name="Rectangle: Rounded Corners 153"/>
          <p:cNvSpPr/>
          <p:nvPr/>
        </p:nvSpPr>
        <p:spPr>
          <a:xfrm>
            <a:off x="45527165" y="6596400"/>
            <a:ext cx="14260981" cy="20265135"/>
          </a:xfrm>
          <a:prstGeom prst="roundRect">
            <a:avLst>
              <a:gd name="adj" fmla="val 3778"/>
            </a:avLst>
          </a:prstGeom>
          <a:gradFill>
            <a:gsLst>
              <a:gs pos="0">
                <a:schemeClr val="accent4">
                  <a:hueOff val="593850"/>
                  <a:satOff val="-28976"/>
                  <a:lumOff val="33551"/>
                  <a:alpha val="25000"/>
                </a:schemeClr>
              </a:gs>
              <a:gs pos="50000">
                <a:srgbClr val="8EA8CB">
                  <a:alpha val="25000"/>
                </a:srgbClr>
              </a:gs>
              <a:gs pos="100000">
                <a:schemeClr val="accent4">
                  <a:hueOff val="528556"/>
                  <a:satOff val="-29013"/>
                  <a:lumOff val="24124"/>
                  <a:alpha val="25000"/>
                </a:schemeClr>
              </a:gs>
            </a:gsLst>
            <a:lin ang="5400000"/>
          </a:gradFill>
          <a:ln w="3175">
            <a:solidFill>
              <a:schemeClr val="accent4">
                <a:alpha val="25000"/>
              </a:schemeClr>
            </a:solidFill>
            <a:miter/>
          </a:ln>
        </p:spPr>
        <p:txBody>
          <a:bodyPr lIns="63500" tIns="63500" rIns="63500" bIns="63500" anchor="ctr"/>
          <a:lstStyle/>
          <a:p>
            <a:endParaRPr/>
          </a:p>
        </p:txBody>
      </p:sp>
      <p:sp>
        <p:nvSpPr>
          <p:cNvPr id="107" name="Rectangle: Rounded Corners 153"/>
          <p:cNvSpPr/>
          <p:nvPr/>
        </p:nvSpPr>
        <p:spPr>
          <a:xfrm>
            <a:off x="45409684" y="39096332"/>
            <a:ext cx="14495941" cy="4288865"/>
          </a:xfrm>
          <a:prstGeom prst="roundRect">
            <a:avLst>
              <a:gd name="adj" fmla="val 12561"/>
            </a:avLst>
          </a:prstGeom>
          <a:gradFill>
            <a:gsLst>
              <a:gs pos="0">
                <a:schemeClr val="accent4">
                  <a:hueOff val="593850"/>
                  <a:satOff val="-28976"/>
                  <a:lumOff val="33551"/>
                  <a:alpha val="25000"/>
                </a:schemeClr>
              </a:gs>
              <a:gs pos="50000">
                <a:srgbClr val="8EA8CB">
                  <a:alpha val="25000"/>
                </a:srgbClr>
              </a:gs>
              <a:gs pos="100000">
                <a:schemeClr val="accent4">
                  <a:hueOff val="528556"/>
                  <a:satOff val="-29013"/>
                  <a:lumOff val="24124"/>
                  <a:alpha val="25000"/>
                </a:schemeClr>
              </a:gs>
            </a:gsLst>
            <a:lin ang="5400000"/>
          </a:gradFill>
          <a:ln w="3175">
            <a:solidFill>
              <a:schemeClr val="accent4">
                <a:alpha val="25000"/>
              </a:schemeClr>
            </a:solidFill>
            <a:miter/>
          </a:ln>
        </p:spPr>
        <p:txBody>
          <a:bodyPr lIns="63500" tIns="63500" rIns="63500" bIns="63500" anchor="ctr"/>
          <a:lstStyle/>
          <a:p>
            <a:endParaRPr/>
          </a:p>
        </p:txBody>
      </p:sp>
      <p:sp>
        <p:nvSpPr>
          <p:cNvPr id="108" name="Rectangle: Rounded Corners 153"/>
          <p:cNvSpPr/>
          <p:nvPr/>
        </p:nvSpPr>
        <p:spPr>
          <a:xfrm>
            <a:off x="45622347" y="28127005"/>
            <a:ext cx="14212319" cy="9703855"/>
          </a:xfrm>
          <a:prstGeom prst="roundRect">
            <a:avLst>
              <a:gd name="adj" fmla="val 5552"/>
            </a:avLst>
          </a:prstGeom>
          <a:gradFill>
            <a:gsLst>
              <a:gs pos="0">
                <a:schemeClr val="accent4">
                  <a:hueOff val="593850"/>
                  <a:satOff val="-28976"/>
                  <a:lumOff val="33551"/>
                  <a:alpha val="25000"/>
                </a:schemeClr>
              </a:gs>
              <a:gs pos="50000">
                <a:srgbClr val="8EA8CB">
                  <a:alpha val="25000"/>
                </a:srgbClr>
              </a:gs>
              <a:gs pos="100000">
                <a:schemeClr val="accent4">
                  <a:hueOff val="528556"/>
                  <a:satOff val="-29013"/>
                  <a:lumOff val="24124"/>
                  <a:alpha val="25000"/>
                </a:schemeClr>
              </a:gs>
            </a:gsLst>
            <a:path>
              <a:fillToRect l="50000" t="-83" r="50000" b="100083"/>
            </a:path>
          </a:gradFill>
          <a:ln w="3175">
            <a:solidFill>
              <a:schemeClr val="accent4">
                <a:alpha val="25000"/>
              </a:schemeClr>
            </a:solidFill>
            <a:miter/>
          </a:ln>
        </p:spPr>
        <p:txBody>
          <a:bodyPr lIns="63500" tIns="63500" rIns="63500" bIns="63500" anchor="ctr"/>
          <a:lstStyle/>
          <a:p>
            <a:endParaRPr/>
          </a:p>
        </p:txBody>
      </p:sp>
      <p:sp>
        <p:nvSpPr>
          <p:cNvPr id="109" name="Rectangle 19"/>
          <p:cNvSpPr txBox="1"/>
          <p:nvPr/>
        </p:nvSpPr>
        <p:spPr>
          <a:xfrm>
            <a:off x="17619629" y="7015582"/>
            <a:ext cx="26361809" cy="13552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chor="ctr"/>
          <a:lstStyle>
            <a:lvl1pPr algn="ctr">
              <a:defRPr sz="7400">
                <a:solidFill>
                  <a:schemeClr val="accent4"/>
                </a:solidFill>
              </a:defRPr>
            </a:lvl1pPr>
          </a:lstStyle>
          <a:p>
            <a:r>
              <a:t>Package Flowchart</a:t>
            </a:r>
          </a:p>
        </p:txBody>
      </p:sp>
      <p:sp>
        <p:nvSpPr>
          <p:cNvPr id="110" name="TextBox 22"/>
          <p:cNvSpPr txBox="1"/>
          <p:nvPr/>
        </p:nvSpPr>
        <p:spPr>
          <a:xfrm>
            <a:off x="16903" y="870325"/>
            <a:ext cx="60960001" cy="51224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spAutoFit/>
          </a:bodyPr>
          <a:lstStyle/>
          <a:p>
            <a:pPr algn="ctr">
              <a:defRPr sz="11300">
                <a:solidFill>
                  <a:schemeClr val="accent4"/>
                </a:solidFill>
              </a:defRPr>
            </a:pPr>
            <a:r>
              <a:rPr dirty="0"/>
              <a:t>Generating Novel Molecules Using Latent Dimension Reaction Manifolds from Deep Learning</a:t>
            </a:r>
          </a:p>
          <a:p>
            <a:pPr algn="ctr">
              <a:defRPr sz="7500">
                <a:solidFill>
                  <a:schemeClr val="accent4"/>
                </a:solidFill>
              </a:defRPr>
            </a:pPr>
            <a:r>
              <a:rPr dirty="0"/>
              <a:t>Christine Chang</a:t>
            </a:r>
            <a:r>
              <a:rPr baseline="30213" dirty="0"/>
              <a:t>1</a:t>
            </a:r>
            <a:r>
              <a:rPr dirty="0"/>
              <a:t>, </a:t>
            </a:r>
            <a:r>
              <a:rPr dirty="0" err="1"/>
              <a:t>Chih</a:t>
            </a:r>
            <a:r>
              <a:rPr dirty="0"/>
              <a:t>-Wei Hsu</a:t>
            </a:r>
            <a:r>
              <a:rPr baseline="30213" dirty="0"/>
              <a:t>2</a:t>
            </a:r>
            <a:r>
              <a:rPr dirty="0"/>
              <a:t>, Liang Xu</a:t>
            </a:r>
            <a:r>
              <a:rPr baseline="31999" dirty="0"/>
              <a:t>1</a:t>
            </a:r>
            <a:r>
              <a:rPr dirty="0"/>
              <a:t>, </a:t>
            </a:r>
            <a:r>
              <a:rPr baseline="-1786" dirty="0"/>
              <a:t>Ryan Renslow</a:t>
            </a:r>
            <a:r>
              <a:rPr baseline="30213" dirty="0"/>
              <a:t>3</a:t>
            </a:r>
            <a:r>
              <a:rPr baseline="-1786" dirty="0"/>
              <a:t>, Sean Colby</a:t>
            </a:r>
            <a:r>
              <a:rPr baseline="30213" dirty="0"/>
              <a:t>3</a:t>
            </a:r>
            <a:endParaRPr sz="9200" dirty="0"/>
          </a:p>
          <a:p>
            <a:pPr algn="ctr">
              <a:defRPr sz="5000" baseline="30559">
                <a:solidFill>
                  <a:schemeClr val="accent4"/>
                </a:solidFill>
              </a:defRPr>
            </a:pPr>
            <a:r>
              <a:rPr dirty="0"/>
              <a:t>1</a:t>
            </a:r>
            <a:r>
              <a:rPr baseline="0" dirty="0"/>
              <a:t>Department of Materials Science and Engineering, </a:t>
            </a:r>
            <a:r>
              <a:rPr dirty="0"/>
              <a:t>2</a:t>
            </a:r>
            <a:r>
              <a:rPr baseline="0" dirty="0"/>
              <a:t>Department of Chemical Engineering; University of Washington, Seattle, WA</a:t>
            </a:r>
          </a:p>
          <a:p>
            <a:pPr algn="ctr">
              <a:defRPr sz="5000" baseline="30559">
                <a:solidFill>
                  <a:schemeClr val="accent4"/>
                </a:solidFill>
              </a:defRPr>
            </a:pPr>
            <a:r>
              <a:rPr baseline="31999" dirty="0"/>
              <a:t>3</a:t>
            </a:r>
            <a:r>
              <a:rPr baseline="0" dirty="0"/>
              <a:t>Pacific Northwest National Laboratory, Richland, WA</a:t>
            </a:r>
          </a:p>
        </p:txBody>
      </p:sp>
      <p:sp>
        <p:nvSpPr>
          <p:cNvPr id="111" name="Rectangle 47"/>
          <p:cNvSpPr txBox="1"/>
          <p:nvPr/>
        </p:nvSpPr>
        <p:spPr>
          <a:xfrm>
            <a:off x="44998075" y="28425619"/>
            <a:ext cx="15460865" cy="1409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chor="ctr">
            <a:spAutoFit/>
          </a:bodyPr>
          <a:lstStyle>
            <a:lvl1pPr algn="ctr">
              <a:defRPr sz="7400">
                <a:solidFill>
                  <a:schemeClr val="accent4"/>
                </a:solidFill>
              </a:defRPr>
            </a:lvl1pPr>
          </a:lstStyle>
          <a:p>
            <a:r>
              <a:t>Conclusions and Future Work</a:t>
            </a:r>
          </a:p>
        </p:txBody>
      </p:sp>
      <p:sp>
        <p:nvSpPr>
          <p:cNvPr id="112" name="DarkNight"/>
          <p:cNvSpPr txBox="1"/>
          <p:nvPr/>
        </p:nvSpPr>
        <p:spPr>
          <a:xfrm>
            <a:off x="1313444" y="27281838"/>
            <a:ext cx="14724369" cy="1409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chor="ctr">
            <a:spAutoFit/>
          </a:bodyPr>
          <a:lstStyle>
            <a:lvl1pPr algn="ctr">
              <a:defRPr sz="7400">
                <a:solidFill>
                  <a:schemeClr val="accent4"/>
                </a:solidFill>
              </a:defRPr>
            </a:lvl1pPr>
          </a:lstStyle>
          <a:p>
            <a:r>
              <a:t>DarkNight</a:t>
            </a:r>
          </a:p>
        </p:txBody>
      </p:sp>
      <p:sp>
        <p:nvSpPr>
          <p:cNvPr id="113" name="Rectangle: Rounded Corners 153"/>
          <p:cNvSpPr/>
          <p:nvPr/>
        </p:nvSpPr>
        <p:spPr>
          <a:xfrm>
            <a:off x="17440591" y="40036415"/>
            <a:ext cx="26706885" cy="4040097"/>
          </a:xfrm>
          <a:prstGeom prst="roundRect">
            <a:avLst>
              <a:gd name="adj" fmla="val 13334"/>
            </a:avLst>
          </a:prstGeom>
          <a:gradFill>
            <a:gsLst>
              <a:gs pos="0">
                <a:schemeClr val="accent4">
                  <a:hueOff val="593850"/>
                  <a:satOff val="-28976"/>
                  <a:lumOff val="33551"/>
                  <a:alpha val="25000"/>
                </a:schemeClr>
              </a:gs>
              <a:gs pos="50000">
                <a:srgbClr val="8EA8CB">
                  <a:alpha val="25000"/>
                </a:srgbClr>
              </a:gs>
              <a:gs pos="100000">
                <a:schemeClr val="accent4">
                  <a:hueOff val="528556"/>
                  <a:satOff val="-29013"/>
                  <a:lumOff val="24124"/>
                  <a:alpha val="25000"/>
                </a:schemeClr>
              </a:gs>
            </a:gsLst>
            <a:lin ang="5400000"/>
          </a:gradFill>
          <a:ln w="3175">
            <a:solidFill>
              <a:schemeClr val="accent4">
                <a:alpha val="25000"/>
              </a:schemeClr>
            </a:solidFill>
            <a:miter/>
          </a:ln>
        </p:spPr>
        <p:txBody>
          <a:bodyPr lIns="63500" tIns="63500" rIns="63500" bIns="63500" anchor="ctr"/>
          <a:lstStyle/>
          <a:p>
            <a:endParaRPr/>
          </a:p>
        </p:txBody>
      </p:sp>
      <p:sp>
        <p:nvSpPr>
          <p:cNvPr id="114" name="Acknowledgments"/>
          <p:cNvSpPr txBox="1"/>
          <p:nvPr/>
        </p:nvSpPr>
        <p:spPr>
          <a:xfrm>
            <a:off x="17481298" y="40260987"/>
            <a:ext cx="26679867" cy="1409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chor="ctr">
            <a:spAutoFit/>
          </a:bodyPr>
          <a:lstStyle>
            <a:lvl1pPr algn="ctr">
              <a:defRPr sz="7400">
                <a:solidFill>
                  <a:schemeClr val="accent4"/>
                </a:solidFill>
              </a:defRPr>
            </a:lvl1pPr>
          </a:lstStyle>
          <a:p>
            <a:r>
              <a:t>Acknowledgments</a:t>
            </a:r>
          </a:p>
        </p:txBody>
      </p:sp>
      <p:sp>
        <p:nvSpPr>
          <p:cNvPr id="115" name="Rectangle: Rounded Corners 153"/>
          <p:cNvSpPr/>
          <p:nvPr/>
        </p:nvSpPr>
        <p:spPr>
          <a:xfrm>
            <a:off x="1268365" y="6725570"/>
            <a:ext cx="14673997" cy="19273874"/>
          </a:xfrm>
          <a:prstGeom prst="roundRect">
            <a:avLst>
              <a:gd name="adj" fmla="val 3671"/>
            </a:avLst>
          </a:prstGeom>
          <a:gradFill>
            <a:gsLst>
              <a:gs pos="0">
                <a:schemeClr val="accent4">
                  <a:hueOff val="593850"/>
                  <a:satOff val="-28976"/>
                  <a:lumOff val="33551"/>
                  <a:alpha val="25000"/>
                </a:schemeClr>
              </a:gs>
              <a:gs pos="50000">
                <a:srgbClr val="8EA8CB">
                  <a:alpha val="25000"/>
                </a:srgbClr>
              </a:gs>
              <a:gs pos="100000">
                <a:schemeClr val="accent4">
                  <a:hueOff val="528556"/>
                  <a:satOff val="-29013"/>
                  <a:lumOff val="24124"/>
                  <a:alpha val="25000"/>
                </a:schemeClr>
              </a:gs>
            </a:gsLst>
            <a:lin ang="5400000"/>
          </a:gradFill>
          <a:ln w="3175">
            <a:solidFill>
              <a:schemeClr val="accent4">
                <a:alpha val="25000"/>
              </a:schemeClr>
            </a:solidFill>
            <a:miter/>
          </a:ln>
        </p:spPr>
        <p:txBody>
          <a:bodyPr lIns="63500" tIns="63500" rIns="63500" bIns="63500" anchor="ctr"/>
          <a:lstStyle/>
          <a:p>
            <a:endParaRPr/>
          </a:p>
        </p:txBody>
      </p:sp>
      <p:sp>
        <p:nvSpPr>
          <p:cNvPr id="116" name="Background"/>
          <p:cNvSpPr txBox="1"/>
          <p:nvPr/>
        </p:nvSpPr>
        <p:spPr>
          <a:xfrm>
            <a:off x="1266777" y="6988340"/>
            <a:ext cx="14677174" cy="1409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chor="ctr">
            <a:spAutoFit/>
          </a:bodyPr>
          <a:lstStyle>
            <a:lvl1pPr algn="ctr">
              <a:defRPr sz="7400">
                <a:solidFill>
                  <a:schemeClr val="accent4"/>
                </a:solidFill>
              </a:defRPr>
            </a:lvl1pPr>
          </a:lstStyle>
          <a:p>
            <a:r>
              <a:t>Background</a:t>
            </a:r>
          </a:p>
        </p:txBody>
      </p:sp>
      <p:sp>
        <p:nvSpPr>
          <p:cNvPr id="117" name="Rectangle 24"/>
          <p:cNvSpPr txBox="1"/>
          <p:nvPr/>
        </p:nvSpPr>
        <p:spPr>
          <a:xfrm>
            <a:off x="44927224" y="39372742"/>
            <a:ext cx="15460865" cy="1409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chor="ctr">
            <a:spAutoFit/>
          </a:bodyPr>
          <a:lstStyle>
            <a:lvl1pPr algn="ctr">
              <a:defRPr sz="7400">
                <a:solidFill>
                  <a:schemeClr val="accent4"/>
                </a:solidFill>
              </a:defRPr>
            </a:lvl1pPr>
          </a:lstStyle>
          <a:p>
            <a:r>
              <a:t>References</a:t>
            </a:r>
          </a:p>
        </p:txBody>
      </p:sp>
      <p:sp>
        <p:nvSpPr>
          <p:cNvPr id="118" name="Rectangle 318"/>
          <p:cNvSpPr txBox="1"/>
          <p:nvPr/>
        </p:nvSpPr>
        <p:spPr>
          <a:xfrm>
            <a:off x="44914076" y="6744325"/>
            <a:ext cx="15487156" cy="1409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chor="ctr">
            <a:spAutoFit/>
          </a:bodyPr>
          <a:lstStyle>
            <a:lvl1pPr algn="ctr">
              <a:defRPr sz="7400">
                <a:solidFill>
                  <a:schemeClr val="accent4"/>
                </a:solidFill>
              </a:defRPr>
            </a:lvl1pPr>
          </a:lstStyle>
          <a:p>
            <a:r>
              <a:t>Results</a:t>
            </a:r>
          </a:p>
        </p:txBody>
      </p:sp>
      <p:pic>
        <p:nvPicPr>
          <p:cNvPr id="119" name="Picture 321" descr="Picture 321"/>
          <p:cNvPicPr>
            <a:picLocks noChangeAspect="1"/>
          </p:cNvPicPr>
          <p:nvPr/>
        </p:nvPicPr>
        <p:blipFill>
          <a:blip r:embed="rId3">
            <a:extLst/>
          </a:blip>
          <a:stretch>
            <a:fillRect/>
          </a:stretch>
        </p:blipFill>
        <p:spPr>
          <a:xfrm>
            <a:off x="501244" y="44011304"/>
            <a:ext cx="16208240" cy="1242445"/>
          </a:xfrm>
          <a:prstGeom prst="rect">
            <a:avLst/>
          </a:prstGeom>
          <a:ln w="12700">
            <a:miter lim="400000"/>
          </a:ln>
        </p:spPr>
      </p:pic>
      <p:pic>
        <p:nvPicPr>
          <p:cNvPr id="120" name="Picture 575" descr="Picture 575"/>
          <p:cNvPicPr>
            <a:picLocks noChangeAspect="1"/>
          </p:cNvPicPr>
          <p:nvPr/>
        </p:nvPicPr>
        <p:blipFill>
          <a:blip r:embed="rId4">
            <a:extLst/>
          </a:blip>
          <a:stretch>
            <a:fillRect/>
          </a:stretch>
        </p:blipFill>
        <p:spPr>
          <a:xfrm>
            <a:off x="54860025" y="43844861"/>
            <a:ext cx="5722639" cy="1575334"/>
          </a:xfrm>
          <a:prstGeom prst="rect">
            <a:avLst/>
          </a:prstGeom>
          <a:ln w="12700">
            <a:miter lim="400000"/>
          </a:ln>
        </p:spPr>
      </p:pic>
      <p:pic>
        <p:nvPicPr>
          <p:cNvPr id="121" name="Picture 12" descr="Picture 12"/>
          <p:cNvPicPr>
            <a:picLocks noChangeAspect="1"/>
          </p:cNvPicPr>
          <p:nvPr/>
        </p:nvPicPr>
        <p:blipFill>
          <a:blip r:embed="rId5">
            <a:extLst/>
          </a:blip>
          <a:stretch>
            <a:fillRect/>
          </a:stretch>
        </p:blipFill>
        <p:spPr>
          <a:xfrm>
            <a:off x="46735150" y="43843987"/>
            <a:ext cx="7197969" cy="1577084"/>
          </a:xfrm>
          <a:prstGeom prst="rect">
            <a:avLst/>
          </a:prstGeom>
          <a:ln w="12700">
            <a:miter lim="400000"/>
          </a:ln>
        </p:spPr>
      </p:pic>
      <p:sp>
        <p:nvSpPr>
          <p:cNvPr id="122" name="TextBox 156"/>
          <p:cNvSpPr txBox="1"/>
          <p:nvPr/>
        </p:nvSpPr>
        <p:spPr>
          <a:xfrm>
            <a:off x="17752178" y="41734171"/>
            <a:ext cx="26138111" cy="1993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spAutoFit/>
          </a:bodyPr>
          <a:lstStyle>
            <a:lvl1pPr algn="just">
              <a:defRPr sz="3600">
                <a:solidFill>
                  <a:schemeClr val="accent4"/>
                </a:solidFill>
              </a:defRPr>
            </a:lvl1pPr>
          </a:lstStyle>
          <a:p>
            <a:r>
              <a:t>The authors acknowledge the Renslow group at the Pacific Northwest National Laboratory, including Jamie Nuñez, as well as University of Washington DIRECT program, especially Dr. David Beck and Theodore Cohen, for their support.  Only open-source packages were used in this work.</a:t>
            </a:r>
          </a:p>
        </p:txBody>
      </p:sp>
      <p:pic>
        <p:nvPicPr>
          <p:cNvPr id="123" name="Image" descr="Image"/>
          <p:cNvPicPr>
            <a:picLocks noChangeAspect="1"/>
          </p:cNvPicPr>
          <p:nvPr/>
        </p:nvPicPr>
        <p:blipFill>
          <a:blip r:embed="rId6">
            <a:extLst/>
          </a:blip>
          <a:srcRect l="29563" t="15648" r="27055" b="13556"/>
          <a:stretch>
            <a:fillRect/>
          </a:stretch>
        </p:blipFill>
        <p:spPr>
          <a:xfrm>
            <a:off x="51480186" y="2785593"/>
            <a:ext cx="3660157" cy="3359869"/>
          </a:xfrm>
          <a:prstGeom prst="rect">
            <a:avLst/>
          </a:prstGeom>
          <a:ln w="12700">
            <a:miter lim="400000"/>
          </a:ln>
        </p:spPr>
      </p:pic>
      <p:sp>
        <p:nvSpPr>
          <p:cNvPr id="124" name="TextBox 401"/>
          <p:cNvSpPr txBox="1"/>
          <p:nvPr/>
        </p:nvSpPr>
        <p:spPr>
          <a:xfrm>
            <a:off x="2010164" y="14135679"/>
            <a:ext cx="13381186" cy="1651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spAutoFit/>
          </a:bodyPr>
          <a:lstStyle/>
          <a:p>
            <a:pPr algn="just">
              <a:defRPr sz="4400">
                <a:solidFill>
                  <a:schemeClr val="accent4"/>
                </a:solidFill>
              </a:defRPr>
            </a:pPr>
            <a:r>
              <a:t>DarkChem is a </a:t>
            </a:r>
            <a:r>
              <a:rPr>
                <a:latin typeface="Avenir Heavy"/>
                <a:ea typeface="Avenir Heavy"/>
                <a:cs typeface="Avenir Heavy"/>
                <a:sym typeface="Avenir Heavy"/>
              </a:rPr>
              <a:t>variational autoencoder (VAE)</a:t>
            </a:r>
            <a:r>
              <a:t> built at the Pacific Northwest National Laboratory (PNNL).</a:t>
            </a:r>
          </a:p>
        </p:txBody>
      </p:sp>
      <p:pic>
        <p:nvPicPr>
          <p:cNvPr id="125" name="Picture 8" descr="Picture 8"/>
          <p:cNvPicPr>
            <a:picLocks noChangeAspect="1"/>
          </p:cNvPicPr>
          <p:nvPr/>
        </p:nvPicPr>
        <p:blipFill>
          <a:blip r:embed="rId7">
            <a:extLst/>
          </a:blip>
          <a:srcRect/>
          <a:stretch>
            <a:fillRect/>
          </a:stretch>
        </p:blipFill>
        <p:spPr>
          <a:xfrm>
            <a:off x="4821935" y="20039474"/>
            <a:ext cx="8281793" cy="4292040"/>
          </a:xfrm>
          <a:prstGeom prst="rect">
            <a:avLst/>
          </a:prstGeom>
          <a:ln w="12700">
            <a:miter lim="400000"/>
          </a:ln>
        </p:spPr>
      </p:pic>
      <p:sp>
        <p:nvSpPr>
          <p:cNvPr id="126" name="Footer Placeholder 5"/>
          <p:cNvSpPr txBox="1"/>
          <p:nvPr/>
        </p:nvSpPr>
        <p:spPr>
          <a:xfrm>
            <a:off x="1800393" y="24843673"/>
            <a:ext cx="13681435" cy="929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defTabSz="457200">
              <a:defRPr>
                <a:solidFill>
                  <a:schemeClr val="accent4"/>
                </a:solidFill>
              </a:defRPr>
            </a:pPr>
            <a:r>
              <a:t>VAE Image:  Gómez-Bombarelli, R.; Wei, J.N.; Duvenaud, D.; Hernández-Lobato, J.M.; Sheberla, D.; Aspuru-Guzik, A. </a:t>
            </a:r>
            <a:r>
              <a:rPr>
                <a:latin typeface="Avenir Book Oblique"/>
                <a:ea typeface="Avenir Book Oblique"/>
                <a:cs typeface="Avenir Book Oblique"/>
                <a:sym typeface="Avenir Book Oblique"/>
              </a:rPr>
              <a:t>et al. ACS Cent. Sci.</a:t>
            </a:r>
            <a:r>
              <a:t> 2018</a:t>
            </a:r>
          </a:p>
        </p:txBody>
      </p:sp>
      <p:pic>
        <p:nvPicPr>
          <p:cNvPr id="127" name="內容版面配置區 1" descr="內容版面配置區 1"/>
          <p:cNvPicPr>
            <a:picLocks noChangeAspect="1"/>
          </p:cNvPicPr>
          <p:nvPr/>
        </p:nvPicPr>
        <p:blipFill>
          <a:blip r:embed="rId8">
            <a:extLst/>
          </a:blip>
          <a:stretch>
            <a:fillRect/>
          </a:stretch>
        </p:blipFill>
        <p:spPr>
          <a:xfrm>
            <a:off x="2834981" y="8982557"/>
            <a:ext cx="11681294" cy="4734893"/>
          </a:xfrm>
          <a:prstGeom prst="rect">
            <a:avLst/>
          </a:prstGeom>
          <a:ln w="12700">
            <a:miter lim="400000"/>
          </a:ln>
        </p:spPr>
      </p:pic>
      <p:sp>
        <p:nvSpPr>
          <p:cNvPr id="128" name="USE CASES…"/>
          <p:cNvSpPr txBox="1">
            <a:spLocks noGrp="1"/>
          </p:cNvSpPr>
          <p:nvPr>
            <p:ph type="body" sz="quarter" idx="1"/>
          </p:nvPr>
        </p:nvSpPr>
        <p:spPr>
          <a:xfrm>
            <a:off x="2088271" y="32987632"/>
            <a:ext cx="13174715" cy="10088484"/>
          </a:xfrm>
          <a:prstGeom prst="rect">
            <a:avLst/>
          </a:prstGeom>
        </p:spPr>
        <p:txBody>
          <a:bodyPr lIns="45719" tIns="45719" rIns="45719" bIns="45719"/>
          <a:lstStyle/>
          <a:p>
            <a:pPr algn="l" defTabSz="914400">
              <a:spcBef>
                <a:spcPts val="1000"/>
              </a:spcBef>
              <a:defRPr sz="5400">
                <a:solidFill>
                  <a:schemeClr val="accent4"/>
                </a:solidFill>
              </a:defRPr>
            </a:pPr>
            <a:r>
              <a:t>USE CASES</a:t>
            </a:r>
          </a:p>
          <a:p>
            <a:pPr marL="342899" indent="-342899" algn="l" defTabSz="914400">
              <a:spcBef>
                <a:spcPts val="1000"/>
              </a:spcBef>
              <a:buSzPct val="100000"/>
              <a:buAutoNum type="arabicPeriod"/>
              <a:defRPr sz="4400">
                <a:solidFill>
                  <a:schemeClr val="accent4"/>
                </a:solidFill>
                <a:latin typeface="Avenir Heavy"/>
                <a:ea typeface="Avenir Heavy"/>
                <a:cs typeface="Avenir Heavy"/>
                <a:sym typeface="Avenir Heavy"/>
              </a:defRPr>
            </a:pPr>
            <a:r>
              <a:t>Predict unknown product(s) in a reaction, as well as the properties of the product(s).</a:t>
            </a:r>
          </a:p>
          <a:p>
            <a:pPr marL="685800" lvl="1" indent="-228600" algn="l" defTabSz="914400">
              <a:spcBef>
                <a:spcPts val="500"/>
              </a:spcBef>
              <a:buSzPct val="100000"/>
              <a:buFont typeface="Arial"/>
              <a:buChar char="•"/>
              <a:defRPr sz="4400">
                <a:solidFill>
                  <a:schemeClr val="accent4"/>
                </a:solidFill>
              </a:defRPr>
            </a:pPr>
            <a:r>
              <a:t>Input(s): Reactant , Reaction</a:t>
            </a:r>
          </a:p>
          <a:p>
            <a:pPr marL="685800" lvl="1" indent="-228600" algn="l" defTabSz="914400">
              <a:spcBef>
                <a:spcPts val="500"/>
              </a:spcBef>
              <a:buSzPct val="100000"/>
              <a:buFont typeface="Arial"/>
              <a:buChar char="•"/>
              <a:defRPr sz="4400">
                <a:solidFill>
                  <a:schemeClr val="accent4"/>
                </a:solidFill>
              </a:defRPr>
            </a:pPr>
            <a:r>
              <a:t>Output(s): Product, Product Properties</a:t>
            </a:r>
            <a:endParaRPr b="1">
              <a:latin typeface="+mj-lt"/>
              <a:ea typeface="+mj-ea"/>
              <a:cs typeface="+mj-cs"/>
              <a:sym typeface="Helvetica"/>
            </a:endParaRPr>
          </a:p>
          <a:p>
            <a:pPr marL="342899" indent="-342899" algn="l" defTabSz="914400">
              <a:spcBef>
                <a:spcPts val="1000"/>
              </a:spcBef>
              <a:buSzPct val="100000"/>
              <a:buAutoNum type="arabicPeriod"/>
              <a:defRPr sz="4400">
                <a:solidFill>
                  <a:schemeClr val="accent4"/>
                </a:solidFill>
                <a:latin typeface="Avenir Heavy"/>
                <a:ea typeface="Avenir Heavy"/>
                <a:cs typeface="Avenir Heavy"/>
                <a:sym typeface="Avenir Heavy"/>
              </a:defRPr>
            </a:pPr>
            <a:r>
              <a:t>Predict the structure of a small molecule given desired molecular properties.</a:t>
            </a:r>
          </a:p>
          <a:p>
            <a:pPr marL="685800" lvl="1" indent="-228600" algn="l" defTabSz="914400">
              <a:spcBef>
                <a:spcPts val="500"/>
              </a:spcBef>
              <a:buSzPct val="100000"/>
              <a:buFont typeface="Arial"/>
              <a:buChar char="•"/>
              <a:defRPr sz="4400">
                <a:solidFill>
                  <a:schemeClr val="accent4"/>
                </a:solidFill>
              </a:defRPr>
            </a:pPr>
            <a:r>
              <a:t>Input(s): Desired Properties</a:t>
            </a:r>
          </a:p>
          <a:p>
            <a:pPr marL="685800" lvl="1" indent="-228600" algn="l" defTabSz="914400">
              <a:spcBef>
                <a:spcPts val="500"/>
              </a:spcBef>
              <a:buSzPct val="100000"/>
              <a:buFont typeface="Arial"/>
              <a:buChar char="•"/>
              <a:defRPr sz="4400">
                <a:solidFill>
                  <a:schemeClr val="accent4"/>
                </a:solidFill>
              </a:defRPr>
            </a:pPr>
            <a:r>
              <a:t>Output(s): Product matching specified properties</a:t>
            </a:r>
            <a:endParaRPr b="1">
              <a:latin typeface="+mj-lt"/>
              <a:ea typeface="+mj-ea"/>
              <a:cs typeface="+mj-cs"/>
              <a:sym typeface="Helvetica"/>
            </a:endParaRPr>
          </a:p>
          <a:p>
            <a:pPr marL="342899" indent="-342899" algn="l" defTabSz="914400">
              <a:spcBef>
                <a:spcPts val="1000"/>
              </a:spcBef>
              <a:buSzPct val="100000"/>
              <a:buAutoNum type="arabicPeriod"/>
              <a:defRPr sz="4400">
                <a:solidFill>
                  <a:schemeClr val="accent4"/>
                </a:solidFill>
                <a:latin typeface="Avenir Heavy"/>
                <a:ea typeface="Avenir Heavy"/>
                <a:cs typeface="Avenir Heavy"/>
                <a:sym typeface="Avenir Heavy"/>
              </a:defRPr>
            </a:pPr>
            <a:r>
              <a:t>Predict properties for a new or unknown molecule given its structure.</a:t>
            </a:r>
          </a:p>
          <a:p>
            <a:pPr marL="685800" lvl="1" indent="-228600" algn="l" defTabSz="914400">
              <a:spcBef>
                <a:spcPts val="500"/>
              </a:spcBef>
              <a:buSzPct val="100000"/>
              <a:buFont typeface="Arial"/>
              <a:buChar char="•"/>
              <a:defRPr sz="4400">
                <a:solidFill>
                  <a:schemeClr val="accent4"/>
                </a:solidFill>
              </a:defRPr>
            </a:pPr>
            <a:r>
              <a:t>Input(s): Product</a:t>
            </a:r>
          </a:p>
          <a:p>
            <a:pPr marL="685800" lvl="1" indent="-228600" algn="l" defTabSz="914400">
              <a:spcBef>
                <a:spcPts val="500"/>
              </a:spcBef>
              <a:buSzPct val="100000"/>
              <a:buFont typeface="Arial"/>
              <a:buChar char="•"/>
              <a:defRPr sz="4400">
                <a:solidFill>
                  <a:schemeClr val="accent4"/>
                </a:solidFill>
              </a:defRPr>
            </a:pPr>
            <a:r>
              <a:t>Output(s): Predicted Properties</a:t>
            </a:r>
          </a:p>
        </p:txBody>
      </p:sp>
      <p:grpSp>
        <p:nvGrpSpPr>
          <p:cNvPr id="166" name="Group"/>
          <p:cNvGrpSpPr/>
          <p:nvPr/>
        </p:nvGrpSpPr>
        <p:grpSpPr>
          <a:xfrm>
            <a:off x="17926564" y="26236727"/>
            <a:ext cx="25616398" cy="11206566"/>
            <a:chOff x="0" y="0"/>
            <a:chExt cx="25616397" cy="11206565"/>
          </a:xfrm>
        </p:grpSpPr>
        <p:grpSp>
          <p:nvGrpSpPr>
            <p:cNvPr id="131" name="Rectangle: Rounded Corners 6"/>
            <p:cNvGrpSpPr/>
            <p:nvPr/>
          </p:nvGrpSpPr>
          <p:grpSpPr>
            <a:xfrm>
              <a:off x="0" y="1884603"/>
              <a:ext cx="3405484" cy="3635527"/>
              <a:chOff x="0" y="-674120"/>
              <a:chExt cx="3405483" cy="3635525"/>
            </a:xfrm>
          </p:grpSpPr>
          <p:sp>
            <p:nvSpPr>
              <p:cNvPr id="129" name="Rounded Rectangle"/>
              <p:cNvSpPr/>
              <p:nvPr/>
            </p:nvSpPr>
            <p:spPr>
              <a:xfrm>
                <a:off x="0" y="-674121"/>
                <a:ext cx="3405484" cy="3635526"/>
              </a:xfrm>
              <a:prstGeom prst="roundRect">
                <a:avLst>
                  <a:gd name="adj" fmla="val 8370"/>
                </a:avLst>
              </a:prstGeom>
              <a:solidFill>
                <a:srgbClr val="4BACC6"/>
              </a:solidFill>
              <a:ln w="12700" cap="flat">
                <a:solidFill>
                  <a:srgbClr val="377E9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130" name="Chemical Structures…"/>
              <p:cNvSpPr txBox="1"/>
              <p:nvPr/>
            </p:nvSpPr>
            <p:spPr>
              <a:xfrm>
                <a:off x="83484" y="-346573"/>
                <a:ext cx="3238516" cy="29804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p>
                <a:pPr algn="ctr" defTabSz="457200">
                  <a:defRPr sz="4400">
                    <a:solidFill>
                      <a:srgbClr val="FFFFFF"/>
                    </a:solidFill>
                    <a:latin typeface="Avenir Heavy"/>
                    <a:ea typeface="Avenir Heavy"/>
                    <a:cs typeface="Avenir Heavy"/>
                    <a:sym typeface="Avenir Heavy"/>
                  </a:defRPr>
                </a:pPr>
                <a:r>
                  <a:t>Chemical Structures</a:t>
                </a:r>
              </a:p>
              <a:p>
                <a:pPr algn="ctr" defTabSz="457200">
                  <a:defRPr sz="3600">
                    <a:solidFill>
                      <a:srgbClr val="FFFFFF"/>
                    </a:solidFill>
                  </a:defRPr>
                </a:pPr>
                <a:r>
                  <a:t>(Reactants, Products)</a:t>
                </a:r>
              </a:p>
            </p:txBody>
          </p:sp>
        </p:grpSp>
        <p:grpSp>
          <p:nvGrpSpPr>
            <p:cNvPr id="134" name="Rectangle: Rounded Corners 7"/>
            <p:cNvGrpSpPr/>
            <p:nvPr/>
          </p:nvGrpSpPr>
          <p:grpSpPr>
            <a:xfrm>
              <a:off x="7915764" y="1913082"/>
              <a:ext cx="3405484" cy="3484293"/>
              <a:chOff x="0" y="-682415"/>
              <a:chExt cx="3405483" cy="3484292"/>
            </a:xfrm>
          </p:grpSpPr>
          <p:sp>
            <p:nvSpPr>
              <p:cNvPr id="132" name="Rounded Rectangle"/>
              <p:cNvSpPr/>
              <p:nvPr/>
            </p:nvSpPr>
            <p:spPr>
              <a:xfrm>
                <a:off x="0" y="-682416"/>
                <a:ext cx="3405484" cy="3484293"/>
              </a:xfrm>
              <a:prstGeom prst="roundRect">
                <a:avLst>
                  <a:gd name="adj" fmla="val 6513"/>
                </a:avLst>
              </a:prstGeom>
              <a:solidFill>
                <a:srgbClr val="4BACC6"/>
              </a:solidFill>
              <a:ln w="12700" cap="flat">
                <a:solidFill>
                  <a:srgbClr val="377E90"/>
                </a:solidFill>
                <a:prstDash val="solid"/>
                <a:miter lim="800000"/>
              </a:ln>
              <a:effectLst/>
            </p:spPr>
            <p:txBody>
              <a:bodyPr wrap="square" lIns="45719" tIns="45719" rIns="45719" bIns="45719" numCol="1" anchor="ctr">
                <a:noAutofit/>
              </a:bodyPr>
              <a:lstStyle/>
              <a:p>
                <a:pPr algn="ctr" defTabSz="457200">
                  <a:defRPr sz="1600">
                    <a:solidFill>
                      <a:srgbClr val="FFFFFF"/>
                    </a:solidFill>
                  </a:defRPr>
                </a:pPr>
                <a:endParaRPr/>
              </a:p>
            </p:txBody>
          </p:sp>
          <p:sp>
            <p:nvSpPr>
              <p:cNvPr id="133" name="Structural Arrays…"/>
              <p:cNvSpPr txBox="1"/>
              <p:nvPr/>
            </p:nvSpPr>
            <p:spPr>
              <a:xfrm>
                <a:off x="64963" y="-484710"/>
                <a:ext cx="3275558" cy="308888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p>
                <a:pPr algn="ctr" defTabSz="457200">
                  <a:defRPr sz="4400">
                    <a:solidFill>
                      <a:srgbClr val="FFFFFF"/>
                    </a:solidFill>
                    <a:latin typeface="Avenir Heavy"/>
                    <a:ea typeface="Avenir Heavy"/>
                    <a:cs typeface="Avenir Heavy"/>
                    <a:sym typeface="Avenir Heavy"/>
                  </a:defRPr>
                </a:pPr>
                <a:r>
                  <a:t>Structural Arrays</a:t>
                </a:r>
              </a:p>
              <a:p>
                <a:pPr algn="ctr" defTabSz="457200">
                  <a:defRPr>
                    <a:solidFill>
                      <a:srgbClr val="FFFFFF"/>
                    </a:solidFill>
                    <a:latin typeface="Monaco"/>
                    <a:ea typeface="Monaco"/>
                    <a:cs typeface="Monaco"/>
                    <a:sym typeface="Monaco"/>
                  </a:defRPr>
                </a:pPr>
                <a:r>
                  <a:t>utils.struct2vec</a:t>
                </a:r>
              </a:p>
            </p:txBody>
          </p:sp>
        </p:grpSp>
        <p:grpSp>
          <p:nvGrpSpPr>
            <p:cNvPr id="137" name="Rectangle: Rounded Corners 8"/>
            <p:cNvGrpSpPr/>
            <p:nvPr/>
          </p:nvGrpSpPr>
          <p:grpSpPr>
            <a:xfrm>
              <a:off x="11903873" y="1812583"/>
              <a:ext cx="4206205" cy="3685292"/>
              <a:chOff x="0" y="-1044294"/>
              <a:chExt cx="4206203" cy="3685290"/>
            </a:xfrm>
          </p:grpSpPr>
          <p:sp>
            <p:nvSpPr>
              <p:cNvPr id="135" name="Rounded Rectangle"/>
              <p:cNvSpPr/>
              <p:nvPr/>
            </p:nvSpPr>
            <p:spPr>
              <a:xfrm>
                <a:off x="-1" y="-1044295"/>
                <a:ext cx="4206205" cy="3685292"/>
              </a:xfrm>
              <a:prstGeom prst="roundRect">
                <a:avLst>
                  <a:gd name="adj" fmla="val 6898"/>
                </a:avLst>
              </a:prstGeom>
              <a:solidFill>
                <a:srgbClr val="4BACC6"/>
              </a:solidFill>
              <a:ln w="12700" cap="flat">
                <a:solidFill>
                  <a:srgbClr val="377E90"/>
                </a:solidFill>
                <a:prstDash val="solid"/>
                <a:miter lim="800000"/>
              </a:ln>
              <a:effectLst/>
            </p:spPr>
            <p:txBody>
              <a:bodyPr wrap="square" lIns="45719" tIns="45719" rIns="45719" bIns="45719" numCol="1" anchor="ctr">
                <a:noAutofit/>
              </a:bodyPr>
              <a:lstStyle/>
              <a:p>
                <a:pPr algn="ctr" defTabSz="457200">
                  <a:defRPr sz="1100">
                    <a:solidFill>
                      <a:srgbClr val="FFFFFF"/>
                    </a:solidFill>
                    <a:latin typeface="Avenir Book"/>
                    <a:ea typeface="Avenir Book"/>
                    <a:cs typeface="Avenir Book"/>
                    <a:sym typeface="Avenir Book"/>
                  </a:defRPr>
                </a:pPr>
                <a:endParaRPr/>
              </a:p>
            </p:txBody>
          </p:sp>
          <p:sp>
            <p:nvSpPr>
              <p:cNvPr id="136" name="Latent Space Vectors…"/>
              <p:cNvSpPr txBox="1"/>
              <p:nvPr/>
            </p:nvSpPr>
            <p:spPr>
              <a:xfrm>
                <a:off x="74450" y="-868274"/>
                <a:ext cx="4057302" cy="33332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p>
                <a:pPr algn="ctr" defTabSz="457200">
                  <a:defRPr sz="4400">
                    <a:solidFill>
                      <a:srgbClr val="FFFFFF"/>
                    </a:solidFill>
                    <a:latin typeface="Avenir Heavy"/>
                    <a:ea typeface="Avenir Heavy"/>
                    <a:cs typeface="Avenir Heavy"/>
                    <a:sym typeface="Avenir Heavy"/>
                  </a:defRPr>
                </a:pPr>
                <a:r>
                  <a:t>Latent Space Vectors</a:t>
                </a:r>
              </a:p>
              <a:p>
                <a:pPr algn="ctr" defTabSz="457200">
                  <a:defRPr>
                    <a:solidFill>
                      <a:srgbClr val="FFFFFF"/>
                    </a:solidFill>
                    <a:latin typeface="Monaco"/>
                    <a:ea typeface="Monaco"/>
                    <a:cs typeface="Monaco"/>
                    <a:sym typeface="Monaco"/>
                  </a:defRPr>
                </a:pPr>
                <a:r>
                  <a:t>model.encoder.predict</a:t>
                </a:r>
              </a:p>
            </p:txBody>
          </p:sp>
        </p:grpSp>
        <p:grpSp>
          <p:nvGrpSpPr>
            <p:cNvPr id="140" name="Rectangle: Rounded Corners 9"/>
            <p:cNvGrpSpPr/>
            <p:nvPr/>
          </p:nvGrpSpPr>
          <p:grpSpPr>
            <a:xfrm>
              <a:off x="6899460" y="6663250"/>
              <a:ext cx="5438080" cy="4543316"/>
              <a:chOff x="0" y="213382"/>
              <a:chExt cx="5438078" cy="4543314"/>
            </a:xfrm>
          </p:grpSpPr>
          <p:sp>
            <p:nvSpPr>
              <p:cNvPr id="138" name="Rounded Rectangle"/>
              <p:cNvSpPr/>
              <p:nvPr/>
            </p:nvSpPr>
            <p:spPr>
              <a:xfrm>
                <a:off x="-1" y="213382"/>
                <a:ext cx="5438080" cy="4543316"/>
              </a:xfrm>
              <a:prstGeom prst="roundRect">
                <a:avLst>
                  <a:gd name="adj" fmla="val 6105"/>
                </a:avLst>
              </a:prstGeom>
              <a:solidFill>
                <a:srgbClr val="93CDDD"/>
              </a:solidFill>
              <a:ln w="12700" cap="flat">
                <a:solidFill>
                  <a:srgbClr val="4BACC6"/>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139" name="Check:  Are structural arrays are contained within DarkChem training set?"/>
              <p:cNvSpPr txBox="1"/>
              <p:nvPr/>
            </p:nvSpPr>
            <p:spPr>
              <a:xfrm>
                <a:off x="81241" y="443379"/>
                <a:ext cx="5275596" cy="400906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p>
                <a:pPr algn="ctr" defTabSz="457200">
                  <a:defRPr sz="4400">
                    <a:solidFill>
                      <a:srgbClr val="FFFFFF"/>
                    </a:solidFill>
                    <a:latin typeface="Avenir Heavy"/>
                    <a:ea typeface="Avenir Heavy"/>
                    <a:cs typeface="Avenir Heavy"/>
                    <a:sym typeface="Avenir Heavy"/>
                  </a:defRPr>
                </a:pPr>
                <a:r>
                  <a:t>Check:</a:t>
                </a:r>
                <a:br/>
                <a:r>
                  <a:t> </a:t>
                </a:r>
                <a:r>
                  <a:rPr>
                    <a:latin typeface="Avenir Book Oblique"/>
                    <a:ea typeface="Avenir Book Oblique"/>
                    <a:cs typeface="Avenir Book Oblique"/>
                    <a:sym typeface="Avenir Book Oblique"/>
                  </a:rPr>
                  <a:t>Are structural arrays are contained within DarkChem training set?</a:t>
                </a:r>
              </a:p>
            </p:txBody>
          </p:sp>
        </p:grpSp>
        <p:grpSp>
          <p:nvGrpSpPr>
            <p:cNvPr id="143" name="Rectangle: Rounded Corners 10"/>
            <p:cNvGrpSpPr/>
            <p:nvPr/>
          </p:nvGrpSpPr>
          <p:grpSpPr>
            <a:xfrm>
              <a:off x="16692702" y="1503656"/>
              <a:ext cx="3405484" cy="4397421"/>
              <a:chOff x="0" y="0"/>
              <a:chExt cx="3405483" cy="4397420"/>
            </a:xfrm>
          </p:grpSpPr>
          <p:sp>
            <p:nvSpPr>
              <p:cNvPr id="141" name="Rounded Rectangle"/>
              <p:cNvSpPr/>
              <p:nvPr/>
            </p:nvSpPr>
            <p:spPr>
              <a:xfrm>
                <a:off x="0" y="0"/>
                <a:ext cx="3405484" cy="4397421"/>
              </a:xfrm>
              <a:prstGeom prst="roundRect">
                <a:avLst>
                  <a:gd name="adj" fmla="val 9625"/>
                </a:avLst>
              </a:prstGeom>
              <a:solidFill>
                <a:srgbClr val="4BACC6"/>
              </a:solidFill>
              <a:ln w="12700" cap="flat">
                <a:solidFill>
                  <a:srgbClr val="377E9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142" name="Reaction Vector…"/>
              <p:cNvSpPr txBox="1"/>
              <p:nvPr/>
            </p:nvSpPr>
            <p:spPr>
              <a:xfrm>
                <a:off x="96003" y="205285"/>
                <a:ext cx="3213478" cy="39868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p>
                <a:pPr algn="ctr" defTabSz="457200">
                  <a:defRPr sz="4400">
                    <a:solidFill>
                      <a:srgbClr val="FFFFFF"/>
                    </a:solidFill>
                    <a:latin typeface="Avenir Heavy"/>
                    <a:ea typeface="Avenir Heavy"/>
                    <a:cs typeface="Avenir Heavy"/>
                    <a:sym typeface="Avenir Heavy"/>
                  </a:defRPr>
                </a:pPr>
                <a:r>
                  <a:t>Reaction Vector</a:t>
                </a:r>
              </a:p>
              <a:p>
                <a:pPr algn="ctr" defTabSz="457200">
                  <a:defRPr sz="3600">
                    <a:solidFill>
                      <a:srgbClr val="FFFFFF"/>
                    </a:solidFill>
                  </a:defRPr>
                </a:pPr>
                <a:r>
                  <a:t>(Average of</a:t>
                </a:r>
                <a:br/>
                <a:r>
                  <a:t>Σ(P – R) Vectors)</a:t>
                </a:r>
              </a:p>
            </p:txBody>
          </p:sp>
        </p:grpSp>
        <p:grpSp>
          <p:nvGrpSpPr>
            <p:cNvPr id="146" name="Rectangle: Rounded Corners 11"/>
            <p:cNvGrpSpPr/>
            <p:nvPr/>
          </p:nvGrpSpPr>
          <p:grpSpPr>
            <a:xfrm>
              <a:off x="21515548" y="1243249"/>
              <a:ext cx="4100850" cy="1894415"/>
              <a:chOff x="0" y="0"/>
              <a:chExt cx="4100848" cy="1894414"/>
            </a:xfrm>
          </p:grpSpPr>
          <p:sp>
            <p:nvSpPr>
              <p:cNvPr id="144" name="Rounded Rectangle"/>
              <p:cNvSpPr/>
              <p:nvPr/>
            </p:nvSpPr>
            <p:spPr>
              <a:xfrm>
                <a:off x="0" y="0"/>
                <a:ext cx="4100849" cy="1894415"/>
              </a:xfrm>
              <a:prstGeom prst="roundRect">
                <a:avLst>
                  <a:gd name="adj" fmla="val 9625"/>
                </a:avLst>
              </a:prstGeom>
              <a:solidFill>
                <a:srgbClr val="C0504D"/>
              </a:solidFill>
              <a:ln w="12700" cap="flat">
                <a:solidFill>
                  <a:srgbClr val="8C3A38"/>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145" name="Test Reactant"/>
              <p:cNvSpPr txBox="1"/>
              <p:nvPr/>
            </p:nvSpPr>
            <p:spPr>
              <a:xfrm>
                <a:off x="53404" y="535042"/>
                <a:ext cx="3994040" cy="824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FFFFFF"/>
                    </a:solidFill>
                    <a:latin typeface="Avenir Heavy"/>
                    <a:ea typeface="Avenir Heavy"/>
                    <a:cs typeface="Avenir Heavy"/>
                    <a:sym typeface="Avenir Heavy"/>
                  </a:defRPr>
                </a:lvl1pPr>
              </a:lstStyle>
              <a:p>
                <a:r>
                  <a:t>Test Reactant</a:t>
                </a:r>
              </a:p>
            </p:txBody>
          </p:sp>
        </p:grpSp>
        <p:grpSp>
          <p:nvGrpSpPr>
            <p:cNvPr id="149" name="Rectangle: Rounded Corners 13"/>
            <p:cNvGrpSpPr/>
            <p:nvPr/>
          </p:nvGrpSpPr>
          <p:grpSpPr>
            <a:xfrm>
              <a:off x="3798310" y="1731926"/>
              <a:ext cx="3724628" cy="3940882"/>
              <a:chOff x="0" y="-286896"/>
              <a:chExt cx="3724627" cy="3940880"/>
            </a:xfrm>
          </p:grpSpPr>
          <p:sp>
            <p:nvSpPr>
              <p:cNvPr id="147" name="Rounded Rectangle"/>
              <p:cNvSpPr/>
              <p:nvPr/>
            </p:nvSpPr>
            <p:spPr>
              <a:xfrm>
                <a:off x="0" y="-286897"/>
                <a:ext cx="3724628" cy="3940882"/>
              </a:xfrm>
              <a:prstGeom prst="roundRect">
                <a:avLst>
                  <a:gd name="adj" fmla="val 8113"/>
                </a:avLst>
              </a:prstGeom>
              <a:solidFill>
                <a:srgbClr val="4BACC6"/>
              </a:solidFill>
              <a:ln w="12700" cap="flat">
                <a:solidFill>
                  <a:srgbClr val="377E9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148" name="Canonical SMILES Strings…"/>
              <p:cNvSpPr txBox="1"/>
              <p:nvPr/>
            </p:nvSpPr>
            <p:spPr>
              <a:xfrm>
                <a:off x="88509" y="14406"/>
                <a:ext cx="3547610" cy="333827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p>
                <a:pPr algn="ctr" defTabSz="457200">
                  <a:defRPr sz="4400">
                    <a:solidFill>
                      <a:srgbClr val="FFFFFF"/>
                    </a:solidFill>
                    <a:latin typeface="Avenir Heavy"/>
                    <a:ea typeface="Avenir Heavy"/>
                    <a:cs typeface="Avenir Heavy"/>
                    <a:sym typeface="Avenir Heavy"/>
                  </a:defRPr>
                </a:pPr>
                <a:r>
                  <a:t>Canonical SMILES Strings</a:t>
                </a:r>
              </a:p>
              <a:p>
                <a:pPr algn="ctr" defTabSz="457200">
                  <a:defRPr sz="3600">
                    <a:solidFill>
                      <a:srgbClr val="FFFFFF"/>
                    </a:solidFill>
                  </a:defRPr>
                </a:pPr>
                <a:r>
                  <a:t>(OpenBabel)</a:t>
                </a:r>
              </a:p>
            </p:txBody>
          </p:sp>
        </p:grpSp>
        <p:sp>
          <p:nvSpPr>
            <p:cNvPr id="150" name="TextBox 14"/>
            <p:cNvSpPr txBox="1"/>
            <p:nvPr/>
          </p:nvSpPr>
          <p:spPr>
            <a:xfrm>
              <a:off x="145077" y="774004"/>
              <a:ext cx="4109428" cy="102194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noAutofit/>
            </a:bodyPr>
            <a:lstStyle>
              <a:lvl1pPr defTabSz="457200">
                <a:defRPr sz="5400">
                  <a:solidFill>
                    <a:srgbClr val="4BACC6"/>
                  </a:solidFill>
                </a:defRPr>
              </a:lvl1pPr>
            </a:lstStyle>
            <a:p>
              <a:r>
                <a:t>Training Set</a:t>
              </a:r>
            </a:p>
          </p:txBody>
        </p:sp>
        <p:grpSp>
          <p:nvGrpSpPr>
            <p:cNvPr id="153" name="Rectangle: Rounded Corners 15"/>
            <p:cNvGrpSpPr/>
            <p:nvPr/>
          </p:nvGrpSpPr>
          <p:grpSpPr>
            <a:xfrm>
              <a:off x="21515548" y="4216678"/>
              <a:ext cx="4100850" cy="1894415"/>
              <a:chOff x="0" y="0"/>
              <a:chExt cx="4100848" cy="1894414"/>
            </a:xfrm>
          </p:grpSpPr>
          <p:sp>
            <p:nvSpPr>
              <p:cNvPr id="151" name="Rounded Rectangle"/>
              <p:cNvSpPr/>
              <p:nvPr/>
            </p:nvSpPr>
            <p:spPr>
              <a:xfrm>
                <a:off x="0" y="0"/>
                <a:ext cx="4100849" cy="1894415"/>
              </a:xfrm>
              <a:prstGeom prst="roundRect">
                <a:avLst>
                  <a:gd name="adj" fmla="val 9625"/>
                </a:avLst>
              </a:prstGeom>
              <a:solidFill>
                <a:srgbClr val="C0504D"/>
              </a:solidFill>
              <a:ln w="12700" cap="flat">
                <a:solidFill>
                  <a:srgbClr val="8C3A38"/>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152" name="Predicted Product"/>
              <p:cNvSpPr txBox="1"/>
              <p:nvPr/>
            </p:nvSpPr>
            <p:spPr>
              <a:xfrm>
                <a:off x="107817" y="224507"/>
                <a:ext cx="3885214" cy="14454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FFFFFF"/>
                    </a:solidFill>
                    <a:latin typeface="Avenir Heavy"/>
                    <a:ea typeface="Avenir Heavy"/>
                    <a:cs typeface="Avenir Heavy"/>
                    <a:sym typeface="Avenir Heavy"/>
                  </a:defRPr>
                </a:lvl1pPr>
              </a:lstStyle>
              <a:p>
                <a:r>
                  <a:t>Predicted Product</a:t>
                </a:r>
              </a:p>
            </p:txBody>
          </p:sp>
        </p:grpSp>
        <p:grpSp>
          <p:nvGrpSpPr>
            <p:cNvPr id="156" name="Rectangle: Rounded Corners 16"/>
            <p:cNvGrpSpPr/>
            <p:nvPr/>
          </p:nvGrpSpPr>
          <p:grpSpPr>
            <a:xfrm>
              <a:off x="21515548" y="9139071"/>
              <a:ext cx="4100850" cy="1894415"/>
              <a:chOff x="0" y="0"/>
              <a:chExt cx="4100848" cy="1894414"/>
            </a:xfrm>
          </p:grpSpPr>
          <p:sp>
            <p:nvSpPr>
              <p:cNvPr id="154" name="Rounded Rectangle"/>
              <p:cNvSpPr/>
              <p:nvPr/>
            </p:nvSpPr>
            <p:spPr>
              <a:xfrm>
                <a:off x="0" y="0"/>
                <a:ext cx="4100849" cy="1894415"/>
              </a:xfrm>
              <a:prstGeom prst="roundRect">
                <a:avLst>
                  <a:gd name="adj" fmla="val 9625"/>
                </a:avLst>
              </a:prstGeom>
              <a:solidFill>
                <a:srgbClr val="D99694"/>
              </a:solidFill>
              <a:ln w="12700" cap="flat">
                <a:solidFill>
                  <a:srgbClr val="C0504D"/>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155" name="Accuracy"/>
              <p:cNvSpPr txBox="1"/>
              <p:nvPr/>
            </p:nvSpPr>
            <p:spPr>
              <a:xfrm>
                <a:off x="53404" y="535042"/>
                <a:ext cx="3994040" cy="824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FFFFFF"/>
                    </a:solidFill>
                    <a:latin typeface="Avenir Heavy"/>
                    <a:ea typeface="Avenir Heavy"/>
                    <a:cs typeface="Avenir Heavy"/>
                    <a:sym typeface="Avenir Heavy"/>
                  </a:defRPr>
                </a:lvl1pPr>
              </a:lstStyle>
              <a:p>
                <a:r>
                  <a:t>Accuracy</a:t>
                </a:r>
              </a:p>
            </p:txBody>
          </p:sp>
        </p:grpSp>
        <p:sp>
          <p:nvSpPr>
            <p:cNvPr id="256" name="Straight Arrow Connector 18"/>
            <p:cNvSpPr/>
            <p:nvPr/>
          </p:nvSpPr>
          <p:spPr>
            <a:xfrm>
              <a:off x="3411934" y="3702366"/>
              <a:ext cx="380027" cy="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noFill/>
            <a:ln w="57150" cap="flat">
              <a:solidFill>
                <a:srgbClr val="31859C"/>
              </a:solidFill>
              <a:prstDash val="solid"/>
              <a:miter lim="800000"/>
              <a:tailEnd type="triangle" w="med" len="med"/>
            </a:ln>
            <a:effectLst/>
          </p:spPr>
          <p:txBody>
            <a:bodyPr/>
            <a:lstStyle/>
            <a:p>
              <a:endParaRPr/>
            </a:p>
          </p:txBody>
        </p:sp>
        <p:sp>
          <p:nvSpPr>
            <p:cNvPr id="257" name="Straight Arrow Connector 19"/>
            <p:cNvSpPr/>
            <p:nvPr/>
          </p:nvSpPr>
          <p:spPr>
            <a:xfrm>
              <a:off x="7529331" y="3675583"/>
              <a:ext cx="380084" cy="452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noFill/>
            <a:ln w="57150" cap="flat">
              <a:solidFill>
                <a:srgbClr val="31859C"/>
              </a:solidFill>
              <a:prstDash val="solid"/>
              <a:miter lim="800000"/>
              <a:tailEnd type="triangle" w="med" len="med"/>
            </a:ln>
            <a:effectLst/>
          </p:spPr>
          <p:txBody>
            <a:bodyPr/>
            <a:lstStyle/>
            <a:p>
              <a:endParaRPr/>
            </a:p>
          </p:txBody>
        </p:sp>
        <p:sp>
          <p:nvSpPr>
            <p:cNvPr id="258" name="Straight Arrow Connector 20"/>
            <p:cNvSpPr/>
            <p:nvPr/>
          </p:nvSpPr>
          <p:spPr>
            <a:xfrm>
              <a:off x="11327698" y="3655228"/>
              <a:ext cx="569826" cy="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00" y="0"/>
                    <a:pt x="14400" y="0"/>
                    <a:pt x="21600" y="0"/>
                  </a:cubicBezTo>
                </a:path>
              </a:pathLst>
            </a:custGeom>
            <a:noFill/>
            <a:ln w="57150" cap="flat">
              <a:solidFill>
                <a:srgbClr val="31859C"/>
              </a:solidFill>
              <a:prstDash val="solid"/>
              <a:miter lim="800000"/>
              <a:tailEnd type="triangle" w="med" len="med"/>
            </a:ln>
            <a:effectLst/>
          </p:spPr>
          <p:txBody>
            <a:bodyPr/>
            <a:lstStyle/>
            <a:p>
              <a:endParaRPr/>
            </a:p>
          </p:txBody>
        </p:sp>
        <p:sp>
          <p:nvSpPr>
            <p:cNvPr id="259" name="Straight Arrow Connector 21"/>
            <p:cNvSpPr/>
            <p:nvPr/>
          </p:nvSpPr>
          <p:spPr>
            <a:xfrm>
              <a:off x="16116304" y="3677885"/>
              <a:ext cx="570049" cy="612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noFill/>
            <a:ln w="57150" cap="flat">
              <a:solidFill>
                <a:srgbClr val="31859C"/>
              </a:solidFill>
              <a:prstDash val="solid"/>
              <a:miter lim="800000"/>
              <a:tailEnd type="triangle" w="med" len="med"/>
            </a:ln>
            <a:effectLst/>
          </p:spPr>
          <p:txBody>
            <a:bodyPr/>
            <a:lstStyle/>
            <a:p>
              <a:endParaRPr/>
            </a:p>
          </p:txBody>
        </p:sp>
        <p:sp>
          <p:nvSpPr>
            <p:cNvPr id="161" name="Freeform: Shape 24"/>
            <p:cNvSpPr/>
            <p:nvPr/>
          </p:nvSpPr>
          <p:spPr>
            <a:xfrm>
              <a:off x="20167855" y="2198525"/>
              <a:ext cx="1390761" cy="3031059"/>
            </a:xfrm>
            <a:custGeom>
              <a:avLst/>
              <a:gdLst/>
              <a:ahLst/>
              <a:cxnLst>
                <a:cxn ang="0">
                  <a:pos x="wd2" y="hd2"/>
                </a:cxn>
                <a:cxn ang="5400000">
                  <a:pos x="wd2" y="hd2"/>
                </a:cxn>
                <a:cxn ang="10800000">
                  <a:pos x="wd2" y="hd2"/>
                </a:cxn>
                <a:cxn ang="16200000">
                  <a:pos x="wd2" y="hd2"/>
                </a:cxn>
              </a:cxnLst>
              <a:rect l="0" t="0" r="r" b="b"/>
              <a:pathLst>
                <a:path w="21509" h="21600" extrusionOk="0">
                  <a:moveTo>
                    <a:pt x="20958" y="0"/>
                  </a:moveTo>
                  <a:cubicBezTo>
                    <a:pt x="10433" y="3409"/>
                    <a:pt x="-91" y="6819"/>
                    <a:pt x="1" y="10419"/>
                  </a:cubicBezTo>
                  <a:cubicBezTo>
                    <a:pt x="93" y="14019"/>
                    <a:pt x="10801" y="17809"/>
                    <a:pt x="21509" y="21600"/>
                  </a:cubicBezTo>
                </a:path>
              </a:pathLst>
            </a:custGeom>
            <a:noFill/>
            <a:ln w="57150" cap="flat">
              <a:solidFill>
                <a:srgbClr val="953735"/>
              </a:solidFill>
              <a:prstDash val="solid"/>
              <a:miter lim="800000"/>
              <a:tailEnd type="triangle" w="med" len="med"/>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260" name="Straight Arrow Connector 26"/>
            <p:cNvSpPr/>
            <p:nvPr/>
          </p:nvSpPr>
          <p:spPr>
            <a:xfrm>
              <a:off x="9618502" y="5403785"/>
              <a:ext cx="3" cy="125325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1600"/>
                  </a:lnTo>
                </a:path>
              </a:pathLst>
            </a:custGeom>
            <a:noFill/>
            <a:ln w="57150" cap="flat">
              <a:solidFill>
                <a:srgbClr val="4BACC6"/>
              </a:solidFill>
              <a:prstDash val="solid"/>
              <a:miter lim="800000"/>
              <a:tailEnd type="triangle" w="med" len="med"/>
            </a:ln>
            <a:effectLst/>
          </p:spPr>
          <p:txBody>
            <a:bodyPr/>
            <a:lstStyle/>
            <a:p>
              <a:endParaRPr/>
            </a:p>
          </p:txBody>
        </p:sp>
        <p:sp>
          <p:nvSpPr>
            <p:cNvPr id="261" name="Straight Arrow Connector 35"/>
            <p:cNvSpPr/>
            <p:nvPr/>
          </p:nvSpPr>
          <p:spPr>
            <a:xfrm>
              <a:off x="23565972" y="6117312"/>
              <a:ext cx="1" cy="3015410"/>
            </a:xfrm>
            <a:custGeom>
              <a:avLst/>
              <a:gdLst/>
              <a:ahLst/>
              <a:cxnLst>
                <a:cxn ang="0">
                  <a:pos x="wd2" y="hd2"/>
                </a:cxn>
                <a:cxn ang="5400000">
                  <a:pos x="wd2" y="hd2"/>
                </a:cxn>
                <a:cxn ang="10800000">
                  <a:pos x="wd2" y="hd2"/>
                </a:cxn>
                <a:cxn ang="16200000">
                  <a:pos x="wd2" y="hd2"/>
                </a:cxn>
              </a:cxnLst>
              <a:rect l="0" t="0" r="r" b="b"/>
              <a:pathLst>
                <a:path w="16200" h="21600" extrusionOk="0">
                  <a:moveTo>
                    <a:pt x="16200" y="0"/>
                  </a:moveTo>
                  <a:cubicBezTo>
                    <a:pt x="0" y="7200"/>
                    <a:pt x="-5400" y="14400"/>
                    <a:pt x="10800" y="21600"/>
                  </a:cubicBezTo>
                </a:path>
              </a:pathLst>
            </a:custGeom>
            <a:noFill/>
            <a:ln w="57150" cap="flat">
              <a:solidFill>
                <a:srgbClr val="C0504D"/>
              </a:solidFill>
              <a:prstDash val="solid"/>
              <a:miter lim="800000"/>
              <a:tailEnd type="triangle" w="med" len="med"/>
            </a:ln>
            <a:effectLst/>
          </p:spPr>
          <p:txBody>
            <a:bodyPr/>
            <a:lstStyle/>
            <a:p>
              <a:endParaRPr/>
            </a:p>
          </p:txBody>
        </p:sp>
        <p:sp>
          <p:nvSpPr>
            <p:cNvPr id="164" name="TextBox 36"/>
            <p:cNvSpPr txBox="1"/>
            <p:nvPr/>
          </p:nvSpPr>
          <p:spPr>
            <a:xfrm>
              <a:off x="18457699" y="6826578"/>
              <a:ext cx="5001296" cy="206647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noAutofit/>
            </a:bodyPr>
            <a:lstStyle>
              <a:lvl1pPr algn="r" defTabSz="457200">
                <a:defRPr sz="4400">
                  <a:solidFill>
                    <a:srgbClr val="C0504D"/>
                  </a:solidFill>
                </a:defRPr>
              </a:lvl1pPr>
            </a:lstStyle>
            <a:p>
              <a:r>
                <a:t>Compare with expected product</a:t>
              </a:r>
            </a:p>
          </p:txBody>
        </p:sp>
        <p:sp>
          <p:nvSpPr>
            <p:cNvPr id="165" name="TextBox 37"/>
            <p:cNvSpPr txBox="1"/>
            <p:nvPr/>
          </p:nvSpPr>
          <p:spPr>
            <a:xfrm>
              <a:off x="21416116" y="0"/>
              <a:ext cx="2817223" cy="102194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noAutofit/>
            </a:bodyPr>
            <a:lstStyle>
              <a:lvl1pPr defTabSz="457200">
                <a:defRPr sz="5400">
                  <a:solidFill>
                    <a:srgbClr val="C0504D"/>
                  </a:solidFill>
                </a:defRPr>
              </a:lvl1pPr>
            </a:lstStyle>
            <a:p>
              <a:r>
                <a:t>Test Set</a:t>
              </a:r>
            </a:p>
          </p:txBody>
        </p:sp>
      </p:grpSp>
      <p:pic>
        <p:nvPicPr>
          <p:cNvPr id="167" name="Picture 4" descr="Picture 4"/>
          <p:cNvPicPr>
            <a:picLocks noChangeAspect="1"/>
          </p:cNvPicPr>
          <p:nvPr/>
        </p:nvPicPr>
        <p:blipFill>
          <a:blip r:embed="rId9">
            <a:extLst/>
          </a:blip>
          <a:stretch>
            <a:fillRect/>
          </a:stretch>
        </p:blipFill>
        <p:spPr>
          <a:xfrm>
            <a:off x="6113442" y="2989186"/>
            <a:ext cx="4983844" cy="2952758"/>
          </a:xfrm>
          <a:prstGeom prst="rect">
            <a:avLst/>
          </a:prstGeom>
          <a:ln w="12700">
            <a:miter lim="400000"/>
          </a:ln>
        </p:spPr>
      </p:pic>
      <p:grpSp>
        <p:nvGrpSpPr>
          <p:cNvPr id="231" name="Group"/>
          <p:cNvGrpSpPr/>
          <p:nvPr/>
        </p:nvGrpSpPr>
        <p:grpSpPr>
          <a:xfrm>
            <a:off x="18427634" y="8781839"/>
            <a:ext cx="24614259" cy="12885508"/>
            <a:chOff x="0" y="0"/>
            <a:chExt cx="24614257" cy="12885507"/>
          </a:xfrm>
        </p:grpSpPr>
        <p:grpSp>
          <p:nvGrpSpPr>
            <p:cNvPr id="170" name="圓角矩形 7"/>
            <p:cNvGrpSpPr/>
            <p:nvPr/>
          </p:nvGrpSpPr>
          <p:grpSpPr>
            <a:xfrm>
              <a:off x="2" y="0"/>
              <a:ext cx="3825912" cy="1792559"/>
              <a:chOff x="0" y="0"/>
              <a:chExt cx="3825911" cy="1792558"/>
            </a:xfrm>
          </p:grpSpPr>
          <p:sp>
            <p:nvSpPr>
              <p:cNvPr id="168" name="Rounded Rectangle"/>
              <p:cNvSpPr/>
              <p:nvPr/>
            </p:nvSpPr>
            <p:spPr>
              <a:xfrm>
                <a:off x="0" y="0"/>
                <a:ext cx="3825912" cy="1792559"/>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69" name="Load model"/>
              <p:cNvSpPr txBox="1"/>
              <p:nvPr/>
            </p:nvSpPr>
            <p:spPr>
              <a:xfrm>
                <a:off x="87505" y="11593"/>
                <a:ext cx="3650901" cy="176937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Load model</a:t>
                </a:r>
              </a:p>
            </p:txBody>
          </p:sp>
        </p:grpSp>
        <p:grpSp>
          <p:nvGrpSpPr>
            <p:cNvPr id="173" name="圓角矩形 8"/>
            <p:cNvGrpSpPr/>
            <p:nvPr/>
          </p:nvGrpSpPr>
          <p:grpSpPr>
            <a:xfrm>
              <a:off x="2" y="2488631"/>
              <a:ext cx="3825912" cy="1792559"/>
              <a:chOff x="0" y="0"/>
              <a:chExt cx="3825911" cy="1792558"/>
            </a:xfrm>
          </p:grpSpPr>
          <p:sp>
            <p:nvSpPr>
              <p:cNvPr id="171" name="Rounded Rectangle"/>
              <p:cNvSpPr/>
              <p:nvPr/>
            </p:nvSpPr>
            <p:spPr>
              <a:xfrm>
                <a:off x="0" y="0"/>
                <a:ext cx="3825912" cy="1792559"/>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72" name="Load data"/>
              <p:cNvSpPr txBox="1"/>
              <p:nvPr/>
            </p:nvSpPr>
            <p:spPr>
              <a:xfrm>
                <a:off x="87505" y="391731"/>
                <a:ext cx="3650901" cy="100909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Load data</a:t>
                </a:r>
              </a:p>
            </p:txBody>
          </p:sp>
        </p:grpSp>
        <p:grpSp>
          <p:nvGrpSpPr>
            <p:cNvPr id="176" name="圓角矩形 9"/>
            <p:cNvGrpSpPr/>
            <p:nvPr/>
          </p:nvGrpSpPr>
          <p:grpSpPr>
            <a:xfrm>
              <a:off x="0" y="4977262"/>
              <a:ext cx="3825912" cy="1792560"/>
              <a:chOff x="0" y="0"/>
              <a:chExt cx="3825911" cy="1792558"/>
            </a:xfrm>
          </p:grpSpPr>
          <p:sp>
            <p:nvSpPr>
              <p:cNvPr id="174" name="Rounded Rectangle"/>
              <p:cNvSpPr/>
              <p:nvPr/>
            </p:nvSpPr>
            <p:spPr>
              <a:xfrm>
                <a:off x="0" y="0"/>
                <a:ext cx="3825912" cy="1792559"/>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75" name="Data cleaning"/>
              <p:cNvSpPr txBox="1"/>
              <p:nvPr/>
            </p:nvSpPr>
            <p:spPr>
              <a:xfrm>
                <a:off x="87505" y="11593"/>
                <a:ext cx="3650901" cy="176937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Data cleaning</a:t>
                </a:r>
              </a:p>
            </p:txBody>
          </p:sp>
        </p:grpSp>
        <p:grpSp>
          <p:nvGrpSpPr>
            <p:cNvPr id="179" name="圓角矩形 11"/>
            <p:cNvGrpSpPr/>
            <p:nvPr/>
          </p:nvGrpSpPr>
          <p:grpSpPr>
            <a:xfrm>
              <a:off x="7959507" y="3199929"/>
              <a:ext cx="3478100" cy="1769373"/>
              <a:chOff x="0" y="0"/>
              <a:chExt cx="3478098" cy="1769372"/>
            </a:xfrm>
          </p:grpSpPr>
          <p:sp>
            <p:nvSpPr>
              <p:cNvPr id="177" name="Rounded Rectangle"/>
              <p:cNvSpPr/>
              <p:nvPr/>
            </p:nvSpPr>
            <p:spPr>
              <a:xfrm>
                <a:off x="0" y="143384"/>
                <a:ext cx="3478099" cy="1482604"/>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78" name="Testing set"/>
              <p:cNvSpPr txBox="1"/>
              <p:nvPr/>
            </p:nvSpPr>
            <p:spPr>
              <a:xfrm>
                <a:off x="72375" y="0"/>
                <a:ext cx="3333349" cy="176937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Testing set</a:t>
                </a:r>
              </a:p>
            </p:txBody>
          </p:sp>
        </p:grpSp>
        <p:grpSp>
          <p:nvGrpSpPr>
            <p:cNvPr id="182" name="圓角矩形 12"/>
            <p:cNvGrpSpPr/>
            <p:nvPr/>
          </p:nvGrpSpPr>
          <p:grpSpPr>
            <a:xfrm>
              <a:off x="7959507" y="6973886"/>
              <a:ext cx="3518232" cy="1769373"/>
              <a:chOff x="0" y="0"/>
              <a:chExt cx="3518230" cy="1769372"/>
            </a:xfrm>
          </p:grpSpPr>
          <p:sp>
            <p:nvSpPr>
              <p:cNvPr id="180" name="Rounded Rectangle"/>
              <p:cNvSpPr/>
              <p:nvPr/>
            </p:nvSpPr>
            <p:spPr>
              <a:xfrm>
                <a:off x="0" y="117164"/>
                <a:ext cx="3518231" cy="1535045"/>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81" name="Training set"/>
              <p:cNvSpPr txBox="1"/>
              <p:nvPr/>
            </p:nvSpPr>
            <p:spPr>
              <a:xfrm>
                <a:off x="74933" y="-1"/>
                <a:ext cx="3368363" cy="176937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Training set</a:t>
                </a:r>
              </a:p>
            </p:txBody>
          </p:sp>
        </p:grpSp>
        <p:grpSp>
          <p:nvGrpSpPr>
            <p:cNvPr id="185" name="群組 15"/>
            <p:cNvGrpSpPr/>
            <p:nvPr/>
          </p:nvGrpSpPr>
          <p:grpSpPr>
            <a:xfrm>
              <a:off x="12012830" y="1657246"/>
              <a:ext cx="12601428" cy="8540084"/>
              <a:chOff x="0" y="0"/>
              <a:chExt cx="12601426" cy="8540083"/>
            </a:xfrm>
          </p:grpSpPr>
          <p:sp>
            <p:nvSpPr>
              <p:cNvPr id="183" name="圓角矩形 13"/>
              <p:cNvSpPr/>
              <p:nvPr/>
            </p:nvSpPr>
            <p:spPr>
              <a:xfrm>
                <a:off x="0" y="0"/>
                <a:ext cx="12601427" cy="8540084"/>
              </a:xfrm>
              <a:prstGeom prst="roundRect">
                <a:avLst>
                  <a:gd name="adj" fmla="val 16667"/>
                </a:avLst>
              </a:prstGeom>
              <a:solidFill>
                <a:srgbClr val="DBEEF4"/>
              </a:solidFill>
              <a:ln w="63500" cap="flat">
                <a:solidFill>
                  <a:srgbClr val="262626"/>
                </a:solidFill>
                <a:prstDash val="dashDot"/>
                <a:miter lim="800000"/>
              </a:ln>
              <a:effectLst/>
            </p:spPr>
            <p:txBody>
              <a:bodyPr wrap="square" lIns="45719" tIns="45719" rIns="45719" bIns="45719" numCol="1" anchor="ctr">
                <a:noAutofit/>
              </a:bodyPr>
              <a:lstStyle/>
              <a:p>
                <a:pPr algn="ctr" defTabSz="457200">
                  <a:defRPr sz="1800">
                    <a:solidFill>
                      <a:srgbClr val="0F253F"/>
                    </a:solidFill>
                  </a:defRPr>
                </a:pPr>
                <a:endParaRPr/>
              </a:p>
            </p:txBody>
          </p:sp>
          <p:sp>
            <p:nvSpPr>
              <p:cNvPr id="184" name="文字方塊 14"/>
              <p:cNvSpPr txBox="1"/>
              <p:nvPr/>
            </p:nvSpPr>
            <p:spPr>
              <a:xfrm>
                <a:off x="4501072" y="547191"/>
                <a:ext cx="4327166" cy="100909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noAutofit/>
              </a:bodyPr>
              <a:lstStyle>
                <a:lvl1pPr algn="ctr" defTabSz="457200">
                  <a:defRPr sz="4400">
                    <a:solidFill>
                      <a:srgbClr val="0F253F"/>
                    </a:solidFill>
                    <a:latin typeface="Avenir Heavy"/>
                    <a:ea typeface="Avenir Heavy"/>
                    <a:cs typeface="Avenir Heavy"/>
                    <a:sym typeface="Avenir Heavy"/>
                  </a:defRPr>
                </a:lvl1pPr>
              </a:lstStyle>
              <a:p>
                <a:r>
                  <a:t>Latent Space</a:t>
                </a:r>
              </a:p>
            </p:txBody>
          </p:sp>
        </p:grpSp>
        <p:grpSp>
          <p:nvGrpSpPr>
            <p:cNvPr id="188" name="圓角矩形 16"/>
            <p:cNvGrpSpPr/>
            <p:nvPr/>
          </p:nvGrpSpPr>
          <p:grpSpPr>
            <a:xfrm>
              <a:off x="12501108" y="3551174"/>
              <a:ext cx="2732811" cy="1009096"/>
              <a:chOff x="0" y="0"/>
              <a:chExt cx="2732809" cy="1009094"/>
            </a:xfrm>
          </p:grpSpPr>
          <p:sp>
            <p:nvSpPr>
              <p:cNvPr id="186" name="Rounded Rectangle"/>
              <p:cNvSpPr/>
              <p:nvPr/>
            </p:nvSpPr>
            <p:spPr>
              <a:xfrm>
                <a:off x="0" y="84278"/>
                <a:ext cx="2732810" cy="840539"/>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87" name="Vector"/>
              <p:cNvSpPr txBox="1"/>
              <p:nvPr/>
            </p:nvSpPr>
            <p:spPr>
              <a:xfrm>
                <a:off x="41031" y="-1"/>
                <a:ext cx="2650748" cy="100909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Vector</a:t>
                </a:r>
              </a:p>
            </p:txBody>
          </p:sp>
        </p:grpSp>
        <p:grpSp>
          <p:nvGrpSpPr>
            <p:cNvPr id="191" name="圓角矩形 17"/>
            <p:cNvGrpSpPr/>
            <p:nvPr/>
          </p:nvGrpSpPr>
          <p:grpSpPr>
            <a:xfrm>
              <a:off x="15825368" y="4825920"/>
              <a:ext cx="4334247" cy="2416852"/>
              <a:chOff x="0" y="0"/>
              <a:chExt cx="4334245" cy="2416851"/>
            </a:xfrm>
          </p:grpSpPr>
          <p:sp>
            <p:nvSpPr>
              <p:cNvPr id="189" name="Rounded Rectangle"/>
              <p:cNvSpPr/>
              <p:nvPr/>
            </p:nvSpPr>
            <p:spPr>
              <a:xfrm>
                <a:off x="0" y="0"/>
                <a:ext cx="4334246" cy="2416852"/>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90" name="DarkNight( )"/>
              <p:cNvSpPr txBox="1"/>
              <p:nvPr/>
            </p:nvSpPr>
            <p:spPr>
              <a:xfrm>
                <a:off x="117981" y="703876"/>
                <a:ext cx="4098284" cy="100909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DarkNight( )</a:t>
                </a:r>
              </a:p>
            </p:txBody>
          </p:sp>
        </p:grpSp>
        <p:grpSp>
          <p:nvGrpSpPr>
            <p:cNvPr id="194" name="圓角矩形 19"/>
            <p:cNvGrpSpPr/>
            <p:nvPr/>
          </p:nvGrpSpPr>
          <p:grpSpPr>
            <a:xfrm>
              <a:off x="20965596" y="5533419"/>
              <a:ext cx="2842678" cy="1009096"/>
              <a:chOff x="0" y="0"/>
              <a:chExt cx="2842677" cy="1009094"/>
            </a:xfrm>
          </p:grpSpPr>
          <p:sp>
            <p:nvSpPr>
              <p:cNvPr id="192" name="Rounded Rectangle"/>
              <p:cNvSpPr/>
              <p:nvPr/>
            </p:nvSpPr>
            <p:spPr>
              <a:xfrm>
                <a:off x="0" y="52782"/>
                <a:ext cx="2842678" cy="903531"/>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93" name="Vector"/>
              <p:cNvSpPr txBox="1"/>
              <p:nvPr/>
            </p:nvSpPr>
            <p:spPr>
              <a:xfrm>
                <a:off x="44106" y="-1"/>
                <a:ext cx="2754465" cy="100909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Vector</a:t>
                </a:r>
              </a:p>
            </p:txBody>
          </p:sp>
        </p:grpSp>
        <p:grpSp>
          <p:nvGrpSpPr>
            <p:cNvPr id="197" name="圓角矩形 20"/>
            <p:cNvGrpSpPr/>
            <p:nvPr/>
          </p:nvGrpSpPr>
          <p:grpSpPr>
            <a:xfrm>
              <a:off x="20841067" y="11461893"/>
              <a:ext cx="3116911" cy="1009096"/>
              <a:chOff x="0" y="0"/>
              <a:chExt cx="3116910" cy="1009094"/>
            </a:xfrm>
          </p:grpSpPr>
          <p:sp>
            <p:nvSpPr>
              <p:cNvPr id="195" name="Rounded Rectangle"/>
              <p:cNvSpPr/>
              <p:nvPr/>
            </p:nvSpPr>
            <p:spPr>
              <a:xfrm>
                <a:off x="0" y="129674"/>
                <a:ext cx="3116911" cy="749747"/>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96" name="Output"/>
              <p:cNvSpPr txBox="1"/>
              <p:nvPr/>
            </p:nvSpPr>
            <p:spPr>
              <a:xfrm>
                <a:off x="36598" y="0"/>
                <a:ext cx="3043714" cy="100909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Output</a:t>
                </a:r>
              </a:p>
            </p:txBody>
          </p:sp>
        </p:grpSp>
        <p:grpSp>
          <p:nvGrpSpPr>
            <p:cNvPr id="200" name="圓角矩形 21"/>
            <p:cNvGrpSpPr/>
            <p:nvPr/>
          </p:nvGrpSpPr>
          <p:grpSpPr>
            <a:xfrm>
              <a:off x="16517438" y="11047369"/>
              <a:ext cx="3116914" cy="1838139"/>
              <a:chOff x="0" y="0"/>
              <a:chExt cx="3116913" cy="1838137"/>
            </a:xfrm>
          </p:grpSpPr>
          <p:sp>
            <p:nvSpPr>
              <p:cNvPr id="198" name="Rounded Rectangle"/>
              <p:cNvSpPr/>
              <p:nvPr/>
            </p:nvSpPr>
            <p:spPr>
              <a:xfrm>
                <a:off x="0" y="0"/>
                <a:ext cx="3116914" cy="1838138"/>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199" name="Model"/>
              <p:cNvSpPr txBox="1"/>
              <p:nvPr/>
            </p:nvSpPr>
            <p:spPr>
              <a:xfrm>
                <a:off x="89731" y="414521"/>
                <a:ext cx="2937451" cy="100909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Model</a:t>
                </a:r>
              </a:p>
            </p:txBody>
          </p:sp>
        </p:grpSp>
        <p:grpSp>
          <p:nvGrpSpPr>
            <p:cNvPr id="203" name="圓角矩形 22"/>
            <p:cNvGrpSpPr/>
            <p:nvPr/>
          </p:nvGrpSpPr>
          <p:grpSpPr>
            <a:xfrm>
              <a:off x="10435717" y="11208476"/>
              <a:ext cx="3851259" cy="1535056"/>
              <a:chOff x="0" y="0"/>
              <a:chExt cx="3851257" cy="1535054"/>
            </a:xfrm>
          </p:grpSpPr>
          <p:sp>
            <p:nvSpPr>
              <p:cNvPr id="201" name="Rounded Rectangle"/>
              <p:cNvSpPr/>
              <p:nvPr/>
            </p:nvSpPr>
            <p:spPr>
              <a:xfrm>
                <a:off x="0" y="0"/>
                <a:ext cx="3851258" cy="1535055"/>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202" name="Prediction"/>
              <p:cNvSpPr txBox="1"/>
              <p:nvPr/>
            </p:nvSpPr>
            <p:spPr>
              <a:xfrm>
                <a:off x="74936" y="262979"/>
                <a:ext cx="3701386" cy="100909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Prediction</a:t>
                </a:r>
              </a:p>
            </p:txBody>
          </p:sp>
        </p:grpSp>
        <p:sp>
          <p:nvSpPr>
            <p:cNvPr id="262" name="直線單箭頭接點 24"/>
            <p:cNvSpPr/>
            <p:nvPr/>
          </p:nvSpPr>
          <p:spPr>
            <a:xfrm>
              <a:off x="1912620" y="1802130"/>
              <a:ext cx="0" cy="676910"/>
            </a:xfrm>
            <a:custGeom>
              <a:avLst/>
              <a:gdLst/>
              <a:ahLst/>
              <a:cxnLst>
                <a:cxn ang="0">
                  <a:pos x="wd2" y="hd2"/>
                </a:cxn>
                <a:cxn ang="5400000">
                  <a:pos x="wd2" y="hd2"/>
                </a:cxn>
                <a:cxn ang="10800000">
                  <a:pos x="wd2" y="hd2"/>
                </a:cxn>
                <a:cxn ang="16200000">
                  <a:pos x="wd2" y="hd2"/>
                </a:cxn>
              </a:cxnLst>
              <a:rect l="0" t="0" r="r" b="b"/>
              <a:pathLst>
                <a:path h="21600" extrusionOk="0">
                  <a:moveTo>
                    <a:pt x="0" y="0"/>
                  </a:moveTo>
                  <a:lnTo>
                    <a:pt x="0" y="21600"/>
                  </a:lnTo>
                </a:path>
              </a:pathLst>
            </a:custGeom>
            <a:noFill/>
            <a:ln w="63500" cap="flat">
              <a:solidFill>
                <a:srgbClr val="262626"/>
              </a:solidFill>
              <a:prstDash val="solid"/>
              <a:miter lim="800000"/>
              <a:tailEnd type="triangle" w="med" len="med"/>
            </a:ln>
            <a:effectLst/>
          </p:spPr>
          <p:txBody>
            <a:bodyPr/>
            <a:lstStyle/>
            <a:p>
              <a:endParaRPr/>
            </a:p>
          </p:txBody>
        </p:sp>
        <p:sp>
          <p:nvSpPr>
            <p:cNvPr id="205" name="直線單箭頭接點 25"/>
            <p:cNvSpPr/>
            <p:nvPr/>
          </p:nvSpPr>
          <p:spPr>
            <a:xfrm>
              <a:off x="1912954" y="4281190"/>
              <a:ext cx="1" cy="696073"/>
            </a:xfrm>
            <a:prstGeom prst="line">
              <a:avLst/>
            </a:prstGeom>
            <a:noFill/>
            <a:ln w="63500" cap="flat">
              <a:solidFill>
                <a:srgbClr val="262626"/>
              </a:solidFill>
              <a:prstDash val="solid"/>
              <a:miter lim="800000"/>
              <a:tailEnd type="triangle" w="med" len="med"/>
            </a:ln>
            <a:effectLst/>
          </p:spPr>
          <p:txBody>
            <a:bodyPr wrap="square" lIns="45719" tIns="45719" rIns="45719" bIns="45719" numCol="1" anchor="t">
              <a:noAutofit/>
            </a:bodyPr>
            <a:lstStyle/>
            <a:p>
              <a:pPr defTabSz="457200">
                <a:defRPr sz="1800"/>
              </a:pPr>
              <a:endParaRPr/>
            </a:p>
          </p:txBody>
        </p:sp>
        <p:sp>
          <p:nvSpPr>
            <p:cNvPr id="263" name="直線單箭頭接點 27"/>
            <p:cNvSpPr/>
            <p:nvPr/>
          </p:nvSpPr>
          <p:spPr>
            <a:xfrm>
              <a:off x="3835400" y="5871288"/>
              <a:ext cx="1211708" cy="87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noFill/>
            <a:ln w="63500" cap="flat">
              <a:solidFill>
                <a:srgbClr val="262626"/>
              </a:solidFill>
              <a:prstDash val="solid"/>
              <a:miter lim="800000"/>
              <a:tailEnd type="triangle" w="med" len="med"/>
            </a:ln>
            <a:effectLst/>
          </p:spPr>
          <p:txBody>
            <a:bodyPr/>
            <a:lstStyle/>
            <a:p>
              <a:endParaRPr/>
            </a:p>
          </p:txBody>
        </p:sp>
        <p:grpSp>
          <p:nvGrpSpPr>
            <p:cNvPr id="209" name="群組 34"/>
            <p:cNvGrpSpPr/>
            <p:nvPr/>
          </p:nvGrpSpPr>
          <p:grpSpPr>
            <a:xfrm>
              <a:off x="6227145" y="4067153"/>
              <a:ext cx="1732363" cy="1304743"/>
              <a:chOff x="0" y="0"/>
              <a:chExt cx="1732362" cy="1304742"/>
            </a:xfrm>
          </p:grpSpPr>
          <p:sp>
            <p:nvSpPr>
              <p:cNvPr id="207" name="直線單箭頭接點 31"/>
              <p:cNvSpPr/>
              <p:nvPr/>
            </p:nvSpPr>
            <p:spPr>
              <a:xfrm>
                <a:off x="0" y="3542"/>
                <a:ext cx="1732363" cy="13923"/>
              </a:xfrm>
              <a:prstGeom prst="line">
                <a:avLst/>
              </a:prstGeom>
              <a:noFill/>
              <a:ln w="63500" cap="flat">
                <a:solidFill>
                  <a:srgbClr val="262626"/>
                </a:solidFill>
                <a:prstDash val="solid"/>
                <a:miter lim="800000"/>
                <a:tailEnd type="triangle" w="med" len="med"/>
              </a:ln>
              <a:effectLst/>
            </p:spPr>
            <p:txBody>
              <a:bodyPr wrap="square" lIns="45719" tIns="45719" rIns="45719" bIns="45719" numCol="1" anchor="t">
                <a:noAutofit/>
              </a:bodyPr>
              <a:lstStyle/>
              <a:p>
                <a:pPr defTabSz="457200">
                  <a:defRPr sz="1800"/>
                </a:pPr>
                <a:endParaRPr/>
              </a:p>
            </p:txBody>
          </p:sp>
          <p:sp>
            <p:nvSpPr>
              <p:cNvPr id="208" name="直線接點 33"/>
              <p:cNvSpPr/>
              <p:nvPr/>
            </p:nvSpPr>
            <p:spPr>
              <a:xfrm flipH="1">
                <a:off x="-1" y="0"/>
                <a:ext cx="1" cy="1304743"/>
              </a:xfrm>
              <a:prstGeom prst="line">
                <a:avLst/>
              </a:prstGeom>
              <a:noFill/>
              <a:ln w="63500" cap="flat">
                <a:solidFill>
                  <a:srgbClr val="262626"/>
                </a:solidFill>
                <a:prstDash val="solid"/>
                <a:miter lim="800000"/>
              </a:ln>
              <a:effectLst/>
            </p:spPr>
            <p:txBody>
              <a:bodyPr wrap="square" lIns="45719" tIns="45719" rIns="45719" bIns="45719" numCol="1" anchor="t">
                <a:noAutofit/>
              </a:bodyPr>
              <a:lstStyle/>
              <a:p>
                <a:pPr defTabSz="457200">
                  <a:defRPr sz="1800"/>
                </a:pPr>
                <a:endParaRPr/>
              </a:p>
            </p:txBody>
          </p:sp>
        </p:grpSp>
        <p:grpSp>
          <p:nvGrpSpPr>
            <p:cNvPr id="212" name="群組 35"/>
            <p:cNvGrpSpPr/>
            <p:nvPr/>
          </p:nvGrpSpPr>
          <p:grpSpPr>
            <a:xfrm>
              <a:off x="6187006" y="6321154"/>
              <a:ext cx="1732363" cy="1493273"/>
              <a:chOff x="0" y="-112767"/>
              <a:chExt cx="1732362" cy="1493272"/>
            </a:xfrm>
          </p:grpSpPr>
          <p:sp>
            <p:nvSpPr>
              <p:cNvPr id="210" name="直線單箭頭接點 36"/>
              <p:cNvSpPr/>
              <p:nvPr/>
            </p:nvSpPr>
            <p:spPr>
              <a:xfrm>
                <a:off x="0" y="1341276"/>
                <a:ext cx="1732363" cy="1"/>
              </a:xfrm>
              <a:prstGeom prst="line">
                <a:avLst/>
              </a:prstGeom>
              <a:noFill/>
              <a:ln w="63500" cap="flat">
                <a:solidFill>
                  <a:srgbClr val="262626"/>
                </a:solidFill>
                <a:prstDash val="solid"/>
                <a:miter lim="800000"/>
                <a:tailEnd type="triangle" w="med" len="med"/>
              </a:ln>
              <a:effectLst/>
            </p:spPr>
            <p:txBody>
              <a:bodyPr wrap="square" lIns="45719" tIns="45719" rIns="45719" bIns="45719" numCol="1" anchor="t">
                <a:noAutofit/>
              </a:bodyPr>
              <a:lstStyle/>
              <a:p>
                <a:pPr defTabSz="457200">
                  <a:defRPr sz="1800"/>
                </a:pPr>
                <a:endParaRPr/>
              </a:p>
            </p:txBody>
          </p:sp>
          <p:sp>
            <p:nvSpPr>
              <p:cNvPr id="211" name="直線接點 37"/>
              <p:cNvSpPr/>
              <p:nvPr/>
            </p:nvSpPr>
            <p:spPr>
              <a:xfrm flipH="1">
                <a:off x="-1" y="-112768"/>
                <a:ext cx="2" cy="1493273"/>
              </a:xfrm>
              <a:prstGeom prst="line">
                <a:avLst/>
              </a:prstGeom>
              <a:noFill/>
              <a:ln w="63500" cap="flat">
                <a:solidFill>
                  <a:srgbClr val="262626"/>
                </a:solidFill>
                <a:prstDash val="solid"/>
                <a:miter lim="800000"/>
              </a:ln>
              <a:effectLst/>
            </p:spPr>
            <p:txBody>
              <a:bodyPr wrap="square" lIns="45719" tIns="45719" rIns="45719" bIns="45719" numCol="1" anchor="t">
                <a:noAutofit/>
              </a:bodyPr>
              <a:lstStyle/>
              <a:p>
                <a:pPr defTabSz="457200">
                  <a:defRPr sz="1800"/>
                </a:pPr>
                <a:endParaRPr/>
              </a:p>
            </p:txBody>
          </p:sp>
        </p:grpSp>
        <p:sp>
          <p:nvSpPr>
            <p:cNvPr id="213" name="直線單箭頭接點 39"/>
            <p:cNvSpPr/>
            <p:nvPr/>
          </p:nvSpPr>
          <p:spPr>
            <a:xfrm flipV="1">
              <a:off x="11437607" y="4067153"/>
              <a:ext cx="1003303" cy="17465"/>
            </a:xfrm>
            <a:prstGeom prst="line">
              <a:avLst/>
            </a:prstGeom>
            <a:noFill/>
            <a:ln w="63500" cap="flat">
              <a:solidFill>
                <a:srgbClr val="262626"/>
              </a:solidFill>
              <a:prstDash val="solid"/>
              <a:miter lim="800000"/>
              <a:tailEnd type="triangle" w="med" len="med"/>
            </a:ln>
            <a:effectLst/>
          </p:spPr>
          <p:txBody>
            <a:bodyPr wrap="square" lIns="45719" tIns="45719" rIns="45719" bIns="45719" numCol="1" anchor="t">
              <a:noAutofit/>
            </a:bodyPr>
            <a:lstStyle/>
            <a:p>
              <a:pPr defTabSz="457200">
                <a:defRPr sz="1800"/>
              </a:pPr>
              <a:endParaRPr/>
            </a:p>
          </p:txBody>
        </p:sp>
        <p:sp>
          <p:nvSpPr>
            <p:cNvPr id="264" name="直線單箭頭接點 41"/>
            <p:cNvSpPr/>
            <p:nvPr/>
          </p:nvSpPr>
          <p:spPr>
            <a:xfrm>
              <a:off x="11487329" y="7837592"/>
              <a:ext cx="944052" cy="7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noFill/>
            <a:ln w="63500" cap="flat">
              <a:solidFill>
                <a:srgbClr val="262626"/>
              </a:solidFill>
              <a:prstDash val="solid"/>
              <a:miter lim="800000"/>
              <a:tailEnd type="triangle" w="med" len="med"/>
            </a:ln>
            <a:effectLst/>
          </p:spPr>
          <p:txBody>
            <a:bodyPr/>
            <a:lstStyle/>
            <a:p>
              <a:endParaRPr/>
            </a:p>
          </p:txBody>
        </p:sp>
        <p:grpSp>
          <p:nvGrpSpPr>
            <p:cNvPr id="217" name="群組 42"/>
            <p:cNvGrpSpPr/>
            <p:nvPr/>
          </p:nvGrpSpPr>
          <p:grpSpPr>
            <a:xfrm>
              <a:off x="15246619" y="4055722"/>
              <a:ext cx="2857405" cy="801043"/>
              <a:chOff x="12699" y="0"/>
              <a:chExt cx="2857403" cy="801042"/>
            </a:xfrm>
          </p:grpSpPr>
          <p:sp>
            <p:nvSpPr>
              <p:cNvPr id="215" name="直線單箭頭接點 43"/>
              <p:cNvSpPr/>
              <p:nvPr/>
            </p:nvSpPr>
            <p:spPr>
              <a:xfrm flipH="1">
                <a:off x="2841983" y="17363"/>
                <a:ext cx="3538" cy="783679"/>
              </a:xfrm>
              <a:prstGeom prst="line">
                <a:avLst/>
              </a:prstGeom>
              <a:noFill/>
              <a:ln w="63500" cap="flat">
                <a:solidFill>
                  <a:srgbClr val="262626"/>
                </a:solidFill>
                <a:prstDash val="solid"/>
                <a:miter lim="800000"/>
                <a:tailEnd type="triangle" w="med" len="med"/>
              </a:ln>
              <a:effectLst/>
            </p:spPr>
            <p:txBody>
              <a:bodyPr wrap="square" lIns="45719" tIns="45719" rIns="45719" bIns="45719" numCol="1" anchor="t">
                <a:noAutofit/>
              </a:bodyPr>
              <a:lstStyle/>
              <a:p>
                <a:pPr defTabSz="457200">
                  <a:defRPr sz="1800"/>
                </a:pPr>
                <a:endParaRPr/>
              </a:p>
            </p:txBody>
          </p:sp>
          <p:sp>
            <p:nvSpPr>
              <p:cNvPr id="216" name="直線接點 44"/>
              <p:cNvSpPr/>
              <p:nvPr/>
            </p:nvSpPr>
            <p:spPr>
              <a:xfrm flipH="1" flipV="1">
                <a:off x="12699" y="-1"/>
                <a:ext cx="2857405" cy="1"/>
              </a:xfrm>
              <a:prstGeom prst="line">
                <a:avLst/>
              </a:prstGeom>
              <a:noFill/>
              <a:ln w="63500" cap="flat">
                <a:solidFill>
                  <a:srgbClr val="262626"/>
                </a:solidFill>
                <a:prstDash val="solid"/>
                <a:miter lim="800000"/>
              </a:ln>
              <a:effectLst/>
            </p:spPr>
            <p:txBody>
              <a:bodyPr wrap="square" lIns="45719" tIns="45719" rIns="45719" bIns="45719" numCol="1" anchor="t">
                <a:noAutofit/>
              </a:bodyPr>
              <a:lstStyle/>
              <a:p>
                <a:pPr defTabSz="457200">
                  <a:defRPr sz="1800"/>
                </a:pPr>
                <a:endParaRPr/>
              </a:p>
            </p:txBody>
          </p:sp>
        </p:grpSp>
        <p:grpSp>
          <p:nvGrpSpPr>
            <p:cNvPr id="220" name="群組 47"/>
            <p:cNvGrpSpPr/>
            <p:nvPr/>
          </p:nvGrpSpPr>
          <p:grpSpPr>
            <a:xfrm>
              <a:off x="15091131" y="7277266"/>
              <a:ext cx="3006720" cy="571950"/>
              <a:chOff x="-82573" y="0"/>
              <a:chExt cx="3006719" cy="571949"/>
            </a:xfrm>
          </p:grpSpPr>
          <p:sp>
            <p:nvSpPr>
              <p:cNvPr id="218" name="直線單箭頭接點 48"/>
              <p:cNvSpPr/>
              <p:nvPr/>
            </p:nvSpPr>
            <p:spPr>
              <a:xfrm flipV="1">
                <a:off x="2902194" y="-1"/>
                <a:ext cx="1" cy="571951"/>
              </a:xfrm>
              <a:prstGeom prst="line">
                <a:avLst/>
              </a:prstGeom>
              <a:noFill/>
              <a:ln w="63500" cap="flat">
                <a:solidFill>
                  <a:srgbClr val="262626"/>
                </a:solidFill>
                <a:prstDash val="solid"/>
                <a:miter lim="800000"/>
                <a:tailEnd type="triangle" w="med" len="med"/>
              </a:ln>
              <a:effectLst/>
            </p:spPr>
            <p:txBody>
              <a:bodyPr wrap="square" lIns="45719" tIns="45719" rIns="45719" bIns="45719" numCol="1" anchor="t">
                <a:noAutofit/>
              </a:bodyPr>
              <a:lstStyle/>
              <a:p>
                <a:pPr defTabSz="457200">
                  <a:defRPr sz="1800"/>
                </a:pPr>
                <a:endParaRPr/>
              </a:p>
            </p:txBody>
          </p:sp>
          <p:sp>
            <p:nvSpPr>
              <p:cNvPr id="219" name="直線接點 49"/>
              <p:cNvSpPr/>
              <p:nvPr/>
            </p:nvSpPr>
            <p:spPr>
              <a:xfrm flipH="1" flipV="1">
                <a:off x="-82574" y="549689"/>
                <a:ext cx="3006720" cy="1"/>
              </a:xfrm>
              <a:prstGeom prst="line">
                <a:avLst/>
              </a:prstGeom>
              <a:noFill/>
              <a:ln w="63500" cap="flat">
                <a:solidFill>
                  <a:srgbClr val="262626"/>
                </a:solidFill>
                <a:prstDash val="solid"/>
                <a:miter lim="800000"/>
              </a:ln>
              <a:effectLst/>
            </p:spPr>
            <p:txBody>
              <a:bodyPr wrap="square" lIns="45719" tIns="45719" rIns="45719" bIns="45719" numCol="1" anchor="t">
                <a:noAutofit/>
              </a:bodyPr>
              <a:lstStyle/>
              <a:p>
                <a:pPr defTabSz="457200">
                  <a:defRPr sz="1800"/>
                </a:pPr>
                <a:endParaRPr/>
              </a:p>
            </p:txBody>
          </p:sp>
        </p:grpSp>
        <p:sp>
          <p:nvSpPr>
            <p:cNvPr id="265" name="直線單箭頭接點 54"/>
            <p:cNvSpPr/>
            <p:nvPr/>
          </p:nvSpPr>
          <p:spPr>
            <a:xfrm>
              <a:off x="20169165" y="6036139"/>
              <a:ext cx="786907" cy="6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noFill/>
            <a:ln w="63500" cap="flat">
              <a:solidFill>
                <a:srgbClr val="262626"/>
              </a:solidFill>
              <a:prstDash val="solid"/>
              <a:miter lim="800000"/>
              <a:tailEnd type="triangle" w="med" len="med"/>
            </a:ln>
            <a:effectLst/>
          </p:spPr>
          <p:txBody>
            <a:bodyPr/>
            <a:lstStyle/>
            <a:p>
              <a:endParaRPr/>
            </a:p>
          </p:txBody>
        </p:sp>
        <p:sp>
          <p:nvSpPr>
            <p:cNvPr id="266" name="直線單箭頭接點 56"/>
            <p:cNvSpPr/>
            <p:nvPr/>
          </p:nvSpPr>
          <p:spPr>
            <a:xfrm>
              <a:off x="22388006" y="6542672"/>
              <a:ext cx="10446" cy="49192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noFill/>
            <a:ln w="63500" cap="flat">
              <a:solidFill>
                <a:srgbClr val="262626"/>
              </a:solidFill>
              <a:prstDash val="solid"/>
              <a:miter lim="800000"/>
              <a:tailEnd type="triangle" w="med" len="med"/>
            </a:ln>
            <a:effectLst/>
          </p:spPr>
          <p:txBody>
            <a:bodyPr/>
            <a:lstStyle/>
            <a:p>
              <a:endParaRPr/>
            </a:p>
          </p:txBody>
        </p:sp>
        <p:sp>
          <p:nvSpPr>
            <p:cNvPr id="267" name="直線單箭頭接點 58"/>
            <p:cNvSpPr/>
            <p:nvPr/>
          </p:nvSpPr>
          <p:spPr>
            <a:xfrm>
              <a:off x="19644019" y="11966439"/>
              <a:ext cx="1187524" cy="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0"/>
                  </a:lnTo>
                </a:path>
              </a:pathLst>
            </a:custGeom>
            <a:noFill/>
            <a:ln w="63500" cap="flat">
              <a:solidFill>
                <a:srgbClr val="262626"/>
              </a:solidFill>
              <a:prstDash val="solid"/>
              <a:miter lim="800000"/>
              <a:tailEnd type="triangle" w="med" len="med"/>
            </a:ln>
            <a:effectLst/>
          </p:spPr>
          <p:txBody>
            <a:bodyPr/>
            <a:lstStyle/>
            <a:p>
              <a:endParaRPr/>
            </a:p>
          </p:txBody>
        </p:sp>
        <p:sp>
          <p:nvSpPr>
            <p:cNvPr id="268" name="直線單箭頭接點 61"/>
            <p:cNvSpPr/>
            <p:nvPr/>
          </p:nvSpPr>
          <p:spPr>
            <a:xfrm>
              <a:off x="14296517" y="11969063"/>
              <a:ext cx="2211397" cy="370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1600"/>
                  </a:lnTo>
                </a:path>
              </a:pathLst>
            </a:custGeom>
            <a:noFill/>
            <a:ln w="63500" cap="flat">
              <a:solidFill>
                <a:srgbClr val="262626"/>
              </a:solidFill>
              <a:prstDash val="solid"/>
              <a:miter lim="800000"/>
              <a:tailEnd type="triangle" w="med" len="med"/>
            </a:ln>
            <a:effectLst/>
          </p:spPr>
          <p:txBody>
            <a:bodyPr/>
            <a:lstStyle/>
            <a:p>
              <a:endParaRPr/>
            </a:p>
          </p:txBody>
        </p:sp>
        <p:grpSp>
          <p:nvGrpSpPr>
            <p:cNvPr id="227" name="圓角矩形 10"/>
            <p:cNvGrpSpPr/>
            <p:nvPr/>
          </p:nvGrpSpPr>
          <p:grpSpPr>
            <a:xfrm>
              <a:off x="5056632" y="5338944"/>
              <a:ext cx="2341028" cy="1062993"/>
              <a:chOff x="0" y="0"/>
              <a:chExt cx="2341027" cy="1062991"/>
            </a:xfrm>
          </p:grpSpPr>
          <p:sp>
            <p:nvSpPr>
              <p:cNvPr id="225" name="Rounded Rectangle"/>
              <p:cNvSpPr/>
              <p:nvPr/>
            </p:nvSpPr>
            <p:spPr>
              <a:xfrm>
                <a:off x="0" y="0"/>
                <a:ext cx="2341028" cy="1062992"/>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226" name="Split"/>
              <p:cNvSpPr txBox="1"/>
              <p:nvPr/>
            </p:nvSpPr>
            <p:spPr>
              <a:xfrm>
                <a:off x="51891" y="26948"/>
                <a:ext cx="2237246" cy="100909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Split</a:t>
                </a:r>
              </a:p>
            </p:txBody>
          </p:sp>
        </p:grpSp>
        <p:grpSp>
          <p:nvGrpSpPr>
            <p:cNvPr id="230" name="圓角矩形 18"/>
            <p:cNvGrpSpPr/>
            <p:nvPr/>
          </p:nvGrpSpPr>
          <p:grpSpPr>
            <a:xfrm>
              <a:off x="12440905" y="7322404"/>
              <a:ext cx="2732800" cy="1009096"/>
              <a:chOff x="0" y="0"/>
              <a:chExt cx="2732799" cy="1009094"/>
            </a:xfrm>
          </p:grpSpPr>
          <p:sp>
            <p:nvSpPr>
              <p:cNvPr id="228" name="Rounded Rectangle"/>
              <p:cNvSpPr/>
              <p:nvPr/>
            </p:nvSpPr>
            <p:spPr>
              <a:xfrm>
                <a:off x="0" y="74917"/>
                <a:ext cx="2732800" cy="859261"/>
              </a:xfrm>
              <a:prstGeom prst="roundRect">
                <a:avLst>
                  <a:gd name="adj" fmla="val 16667"/>
                </a:avLst>
              </a:prstGeom>
              <a:solidFill>
                <a:srgbClr val="FFFFFF"/>
              </a:solidFill>
              <a:ln w="19050" cap="flat">
                <a:solidFill>
                  <a:srgbClr val="262626"/>
                </a:solidFill>
                <a:prstDash val="solid"/>
                <a:miter lim="800000"/>
              </a:ln>
              <a:effectLst/>
            </p:spPr>
            <p:txBody>
              <a:bodyPr wrap="square" lIns="45719" tIns="45719" rIns="45719" bIns="45719" numCol="1" anchor="ctr">
                <a:noAutofit/>
              </a:bodyPr>
              <a:lstStyle/>
              <a:p>
                <a:pPr algn="ctr" defTabSz="457200">
                  <a:defRPr sz="1800">
                    <a:solidFill>
                      <a:srgbClr val="0F253F"/>
                    </a:solidFill>
                    <a:latin typeface="Avenir Heavy"/>
                    <a:ea typeface="Avenir Heavy"/>
                    <a:cs typeface="Avenir Heavy"/>
                    <a:sym typeface="Avenir Heavy"/>
                  </a:defRPr>
                </a:pPr>
                <a:endParaRPr/>
              </a:p>
            </p:txBody>
          </p:sp>
          <p:sp>
            <p:nvSpPr>
              <p:cNvPr id="229" name="Vector"/>
              <p:cNvSpPr txBox="1"/>
              <p:nvPr/>
            </p:nvSpPr>
            <p:spPr>
              <a:xfrm>
                <a:off x="41945" y="-1"/>
                <a:ext cx="2648909" cy="100909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noAutofit/>
              </a:bodyPr>
              <a:lstStyle>
                <a:lvl1pPr algn="ctr" defTabSz="457200">
                  <a:defRPr sz="4400">
                    <a:solidFill>
                      <a:srgbClr val="0F253F"/>
                    </a:solidFill>
                    <a:latin typeface="Avenir Heavy"/>
                    <a:ea typeface="Avenir Heavy"/>
                    <a:cs typeface="Avenir Heavy"/>
                    <a:sym typeface="Avenir Heavy"/>
                  </a:defRPr>
                </a:lvl1pPr>
              </a:lstStyle>
              <a:p>
                <a:r>
                  <a:t>Vector</a:t>
                </a:r>
              </a:p>
            </p:txBody>
          </p:sp>
        </p:grpSp>
      </p:grpSp>
      <p:sp>
        <p:nvSpPr>
          <p:cNvPr id="232" name="Rectangle 19"/>
          <p:cNvSpPr txBox="1"/>
          <p:nvPr/>
        </p:nvSpPr>
        <p:spPr>
          <a:xfrm>
            <a:off x="17523936" y="24456442"/>
            <a:ext cx="26467753" cy="13594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nchor="ctr"/>
          <a:lstStyle>
            <a:lvl1pPr algn="ctr">
              <a:defRPr sz="7400">
                <a:solidFill>
                  <a:schemeClr val="accent4"/>
                </a:solidFill>
              </a:defRPr>
            </a:lvl1pPr>
          </a:lstStyle>
          <a:p>
            <a:r>
              <a:t>Assessing Candidate Chemical Reactions</a:t>
            </a:r>
          </a:p>
        </p:txBody>
      </p:sp>
      <p:sp>
        <p:nvSpPr>
          <p:cNvPr id="233" name="TextBox 424"/>
          <p:cNvSpPr txBox="1"/>
          <p:nvPr/>
        </p:nvSpPr>
        <p:spPr>
          <a:xfrm>
            <a:off x="2053754" y="16200082"/>
            <a:ext cx="13174714" cy="33273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p>
            <a:pPr>
              <a:defRPr sz="5300">
                <a:solidFill>
                  <a:schemeClr val="accent4"/>
                </a:solidFill>
              </a:defRPr>
            </a:pPr>
            <a:r>
              <a:t>FEATURES</a:t>
            </a:r>
          </a:p>
          <a:p>
            <a:pPr marL="441157" indent="-441157">
              <a:buSzPct val="100000"/>
              <a:buChar char="•"/>
              <a:defRPr sz="4400">
                <a:solidFill>
                  <a:schemeClr val="accent4"/>
                </a:solidFill>
              </a:defRPr>
            </a:pPr>
            <a:r>
              <a:t>Encodes </a:t>
            </a:r>
            <a:r>
              <a:rPr>
                <a:latin typeface="Avenir Heavy"/>
                <a:ea typeface="Avenir Heavy"/>
                <a:cs typeface="Avenir Heavy"/>
                <a:sym typeface="Avenir Heavy"/>
              </a:rPr>
              <a:t>charge-mass ratio (m/z)</a:t>
            </a:r>
            <a:r>
              <a:t> and </a:t>
            </a:r>
            <a:r>
              <a:rPr>
                <a:latin typeface="Avenir Heavy"/>
                <a:ea typeface="Avenir Heavy"/>
                <a:cs typeface="Avenir Heavy"/>
                <a:sym typeface="Avenir Heavy"/>
              </a:rPr>
              <a:t>collision cross-section (CCS)</a:t>
            </a:r>
            <a:r>
              <a:t> for ~700,000 molecules</a:t>
            </a:r>
          </a:p>
          <a:p>
            <a:pPr marL="441157" indent="-441157">
              <a:buSzPct val="100000"/>
              <a:buChar char="•"/>
              <a:defRPr sz="4400">
                <a:solidFill>
                  <a:schemeClr val="accent4"/>
                </a:solidFill>
              </a:defRPr>
            </a:pPr>
            <a:r>
              <a:t>High reconstruction accuracy (~99%)</a:t>
            </a:r>
          </a:p>
        </p:txBody>
      </p:sp>
      <p:sp>
        <p:nvSpPr>
          <p:cNvPr id="234" name="TextBox 424"/>
          <p:cNvSpPr txBox="1"/>
          <p:nvPr/>
        </p:nvSpPr>
        <p:spPr>
          <a:xfrm>
            <a:off x="2339825" y="28794887"/>
            <a:ext cx="13174715" cy="41147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p>
            <a:pPr>
              <a:defRPr sz="5400">
                <a:solidFill>
                  <a:schemeClr val="accent4"/>
                </a:solidFill>
              </a:defRPr>
            </a:pPr>
            <a:r>
              <a:rPr dirty="0"/>
              <a:t>GOALS</a:t>
            </a:r>
          </a:p>
          <a:p>
            <a:pPr marL="441157" indent="-441157">
              <a:buSzPct val="100000"/>
              <a:buChar char="•"/>
              <a:defRPr sz="4400">
                <a:solidFill>
                  <a:schemeClr val="accent4"/>
                </a:solidFill>
              </a:defRPr>
            </a:pPr>
            <a:r>
              <a:rPr dirty="0"/>
              <a:t>Determine how </a:t>
            </a:r>
            <a:r>
              <a:rPr dirty="0">
                <a:latin typeface="Avenir Heavy"/>
                <a:ea typeface="Avenir Heavy"/>
                <a:cs typeface="Avenir Heavy"/>
                <a:sym typeface="Avenir Heavy"/>
              </a:rPr>
              <a:t>chemical transformations</a:t>
            </a:r>
            <a:r>
              <a:rPr dirty="0"/>
              <a:t> are represented in latent space</a:t>
            </a:r>
          </a:p>
          <a:p>
            <a:pPr marL="441157" indent="-441157">
              <a:buSzPct val="100000"/>
              <a:buChar char="•"/>
              <a:defRPr sz="4400">
                <a:solidFill>
                  <a:schemeClr val="accent4"/>
                </a:solidFill>
              </a:defRPr>
            </a:pPr>
            <a:r>
              <a:rPr dirty="0"/>
              <a:t>Use latent space to predict </a:t>
            </a:r>
            <a:r>
              <a:rPr dirty="0">
                <a:latin typeface="Avenir Heavy"/>
                <a:ea typeface="Avenir Heavy"/>
                <a:cs typeface="Avenir Heavy"/>
                <a:sym typeface="Avenir Heavy"/>
              </a:rPr>
              <a:t>products</a:t>
            </a:r>
            <a:r>
              <a:rPr dirty="0"/>
              <a:t> and </a:t>
            </a:r>
            <a:r>
              <a:rPr dirty="0">
                <a:latin typeface="Avenir Heavy"/>
                <a:ea typeface="Avenir Heavy"/>
                <a:cs typeface="Avenir Heavy"/>
                <a:sym typeface="Avenir Heavy"/>
              </a:rPr>
              <a:t>product properties</a:t>
            </a:r>
            <a:r>
              <a:rPr dirty="0"/>
              <a:t> of chemical reactions</a:t>
            </a:r>
          </a:p>
        </p:txBody>
      </p:sp>
      <p:sp>
        <p:nvSpPr>
          <p:cNvPr id="235" name="TextBox 156"/>
          <p:cNvSpPr txBox="1"/>
          <p:nvPr/>
        </p:nvSpPr>
        <p:spPr>
          <a:xfrm>
            <a:off x="45747601" y="40866116"/>
            <a:ext cx="13820111" cy="1993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500" tIns="63500" rIns="63500" bIns="63500">
            <a:spAutoFit/>
          </a:bodyPr>
          <a:lstStyle/>
          <a:p>
            <a:pPr algn="just">
              <a:defRPr sz="3600">
                <a:solidFill>
                  <a:schemeClr val="accent4"/>
                </a:solidFill>
              </a:defRPr>
            </a:pPr>
            <a:r>
              <a:t>S.M. Colby, J.R. Nuñez, N. O. Hodas, C. D. Corley, R. R. Renslow. Deep learning to generate in silico CCS libraries and candidate molecules with specified IMS-MS properties. </a:t>
            </a:r>
            <a:r>
              <a:rPr>
                <a:latin typeface="Avenir Book Oblique"/>
                <a:ea typeface="Avenir Book Oblique"/>
                <a:cs typeface="Avenir Book Oblique"/>
                <a:sym typeface="Avenir Book Oblique"/>
              </a:rPr>
              <a:t>In preparation.</a:t>
            </a:r>
          </a:p>
        </p:txBody>
      </p:sp>
      <p:pic>
        <p:nvPicPr>
          <p:cNvPr id="236" name="Content Placeholder 43" descr="Content Placeholder 43"/>
          <p:cNvPicPr>
            <a:picLocks noChangeAspect="1"/>
          </p:cNvPicPr>
          <p:nvPr/>
        </p:nvPicPr>
        <p:blipFill>
          <a:blip r:embed="rId10">
            <a:extLst/>
          </a:blip>
          <a:srcRect l="59561" t="63639" r="19888" b="11257"/>
          <a:stretch>
            <a:fillRect/>
          </a:stretch>
        </p:blipFill>
        <p:spPr>
          <a:xfrm rot="10800000" flipH="1">
            <a:off x="56095388" y="11367449"/>
            <a:ext cx="2595277" cy="1268147"/>
          </a:xfrm>
          <a:prstGeom prst="rect">
            <a:avLst/>
          </a:prstGeom>
          <a:ln w="12700">
            <a:miter lim="400000"/>
          </a:ln>
        </p:spPr>
      </p:pic>
      <p:sp>
        <p:nvSpPr>
          <p:cNvPr id="237" name="TextBox 424"/>
          <p:cNvSpPr txBox="1"/>
          <p:nvPr/>
        </p:nvSpPr>
        <p:spPr>
          <a:xfrm>
            <a:off x="18427634" y="17648000"/>
            <a:ext cx="9554024" cy="48767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p>
            <a:pPr>
              <a:defRPr sz="5400">
                <a:solidFill>
                  <a:schemeClr val="accent4"/>
                </a:solidFill>
              </a:defRPr>
            </a:pPr>
            <a:r>
              <a:t>DEPENDENCES (PYTHON 3.6)</a:t>
            </a:r>
          </a:p>
          <a:p>
            <a:pPr marL="441157" indent="-441157">
              <a:buSzPct val="100000"/>
              <a:buChar char="•"/>
              <a:defRPr sz="4400">
                <a:solidFill>
                  <a:schemeClr val="accent4"/>
                </a:solidFill>
              </a:defRPr>
            </a:pPr>
            <a:r>
              <a:t>Darkchem</a:t>
            </a:r>
          </a:p>
          <a:p>
            <a:pPr marL="441157" indent="-441157">
              <a:buSzPct val="100000"/>
              <a:buChar char="•"/>
              <a:defRPr sz="4400">
                <a:solidFill>
                  <a:schemeClr val="accent4"/>
                </a:solidFill>
              </a:defRPr>
            </a:pPr>
            <a:r>
              <a:t>NumPy</a:t>
            </a:r>
          </a:p>
          <a:p>
            <a:pPr marL="441157" indent="-441157">
              <a:buSzPct val="100000"/>
              <a:buChar char="•"/>
              <a:defRPr sz="4400">
                <a:solidFill>
                  <a:schemeClr val="accent4"/>
                </a:solidFill>
              </a:defRPr>
            </a:pPr>
            <a:r>
              <a:t>Pandas</a:t>
            </a:r>
          </a:p>
          <a:p>
            <a:pPr marL="441157" indent="-441157">
              <a:buSzPct val="100000"/>
              <a:buChar char="•"/>
              <a:defRPr sz="4400">
                <a:solidFill>
                  <a:schemeClr val="accent4"/>
                </a:solidFill>
              </a:defRPr>
            </a:pPr>
            <a:r>
              <a:t>RDKit</a:t>
            </a:r>
          </a:p>
          <a:p>
            <a:pPr marL="441157" indent="-441157">
              <a:buSzPct val="100000"/>
              <a:buChar char="•"/>
              <a:defRPr sz="4400">
                <a:solidFill>
                  <a:schemeClr val="accent4"/>
                </a:solidFill>
              </a:defRPr>
            </a:pPr>
            <a:r>
              <a:t>Keras (TensorFlow backend)</a:t>
            </a:r>
          </a:p>
        </p:txBody>
      </p:sp>
      <p:sp>
        <p:nvSpPr>
          <p:cNvPr id="238" name="TextBox 424"/>
          <p:cNvSpPr txBox="1"/>
          <p:nvPr/>
        </p:nvSpPr>
        <p:spPr>
          <a:xfrm>
            <a:off x="46597081" y="8485743"/>
            <a:ext cx="9554024" cy="25907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p>
            <a:pPr>
              <a:defRPr sz="5400">
                <a:solidFill>
                  <a:schemeClr val="accent4"/>
                </a:solidFill>
              </a:defRPr>
            </a:pPr>
            <a:r>
              <a:t>ENOLATE ALKYLATION</a:t>
            </a:r>
          </a:p>
          <a:p>
            <a:pPr marL="441157" indent="-441157">
              <a:buSzPct val="100000"/>
              <a:buChar char="•"/>
              <a:defRPr sz="4400">
                <a:solidFill>
                  <a:schemeClr val="accent4"/>
                </a:solidFill>
              </a:defRPr>
            </a:pPr>
            <a:r>
              <a:t>Training set: 12 reactions</a:t>
            </a:r>
          </a:p>
          <a:p>
            <a:pPr marL="441157" indent="-441157">
              <a:buSzPct val="100000"/>
              <a:buChar char="•"/>
              <a:defRPr sz="4400">
                <a:solidFill>
                  <a:schemeClr val="accent4"/>
                </a:solidFill>
              </a:defRPr>
            </a:pPr>
            <a:r>
              <a:t>Testing set: 1 reaction</a:t>
            </a:r>
          </a:p>
        </p:txBody>
      </p:sp>
      <p:pic>
        <p:nvPicPr>
          <p:cNvPr id="239" name="Object 33" descr="Object 33"/>
          <p:cNvPicPr>
            <a:picLocks noChangeAspect="1"/>
          </p:cNvPicPr>
          <p:nvPr/>
        </p:nvPicPr>
        <p:blipFill>
          <a:blip r:embed="rId11">
            <a:extLst/>
          </a:blip>
          <a:srcRect l="18732" r="18732"/>
          <a:stretch>
            <a:fillRect/>
          </a:stretch>
        </p:blipFill>
        <p:spPr>
          <a:xfrm>
            <a:off x="51221937" y="11176086"/>
            <a:ext cx="1893488" cy="1651121"/>
          </a:xfrm>
          <a:prstGeom prst="rect">
            <a:avLst/>
          </a:prstGeom>
          <a:ln w="12700">
            <a:miter lim="400000"/>
          </a:ln>
        </p:spPr>
      </p:pic>
      <p:pic>
        <p:nvPicPr>
          <p:cNvPr id="240" name="Object 20" descr="Object 20"/>
          <p:cNvPicPr>
            <a:picLocks noChangeAspect="1"/>
          </p:cNvPicPr>
          <p:nvPr/>
        </p:nvPicPr>
        <p:blipFill>
          <a:blip r:embed="rId12">
            <a:extLst/>
          </a:blip>
          <a:srcRect l="18046" r="18046"/>
          <a:stretch>
            <a:fillRect/>
          </a:stretch>
        </p:blipFill>
        <p:spPr>
          <a:xfrm>
            <a:off x="47268146" y="11408258"/>
            <a:ext cx="2033215" cy="1186761"/>
          </a:xfrm>
          <a:prstGeom prst="rect">
            <a:avLst/>
          </a:prstGeom>
          <a:ln w="12700">
            <a:miter lim="400000"/>
          </a:ln>
        </p:spPr>
      </p:pic>
      <p:sp>
        <p:nvSpPr>
          <p:cNvPr id="241" name="TextBox 424"/>
          <p:cNvSpPr txBox="1"/>
          <p:nvPr/>
        </p:nvSpPr>
        <p:spPr>
          <a:xfrm>
            <a:off x="46597081" y="13745649"/>
            <a:ext cx="9554024" cy="25907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p>
            <a:pPr>
              <a:defRPr sz="5400">
                <a:solidFill>
                  <a:schemeClr val="accent4"/>
                </a:solidFill>
              </a:defRPr>
            </a:pPr>
            <a:r>
              <a:t>REDUCTION OF ALKENES</a:t>
            </a:r>
          </a:p>
          <a:p>
            <a:pPr marL="441157" indent="-441157">
              <a:buSzPct val="100000"/>
              <a:buChar char="•"/>
              <a:defRPr sz="4400">
                <a:solidFill>
                  <a:schemeClr val="accent4"/>
                </a:solidFill>
              </a:defRPr>
            </a:pPr>
            <a:r>
              <a:t>Training set: 46 reactions</a:t>
            </a:r>
          </a:p>
          <a:p>
            <a:pPr marL="441157" indent="-441157">
              <a:buSzPct val="100000"/>
              <a:buChar char="•"/>
              <a:defRPr sz="4400">
                <a:solidFill>
                  <a:schemeClr val="accent4"/>
                </a:solidFill>
              </a:defRPr>
            </a:pPr>
            <a:r>
              <a:t>Testing set: 10 reactions</a:t>
            </a:r>
          </a:p>
        </p:txBody>
      </p:sp>
      <p:pic>
        <p:nvPicPr>
          <p:cNvPr id="242" name="Image" descr="Image"/>
          <p:cNvPicPr>
            <a:picLocks noChangeAspect="1"/>
          </p:cNvPicPr>
          <p:nvPr/>
        </p:nvPicPr>
        <p:blipFill>
          <a:blip r:embed="rId13">
            <a:extLst/>
          </a:blip>
          <a:srcRect t="1401" b="48838"/>
          <a:stretch>
            <a:fillRect/>
          </a:stretch>
        </p:blipFill>
        <p:spPr>
          <a:xfrm>
            <a:off x="45999155" y="16474866"/>
            <a:ext cx="3990490" cy="9928454"/>
          </a:xfrm>
          <a:prstGeom prst="rect">
            <a:avLst/>
          </a:prstGeom>
          <a:ln w="12700">
            <a:miter lim="400000"/>
          </a:ln>
        </p:spPr>
      </p:pic>
      <p:sp>
        <p:nvSpPr>
          <p:cNvPr id="243" name="TextBox 424"/>
          <p:cNvSpPr txBox="1"/>
          <p:nvPr/>
        </p:nvSpPr>
        <p:spPr>
          <a:xfrm>
            <a:off x="45999446" y="30283221"/>
            <a:ext cx="13316419" cy="71627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p>
            <a:pPr marL="441157" indent="-441157">
              <a:buSzPct val="100000"/>
              <a:buChar char="•"/>
              <a:defRPr sz="4400">
                <a:solidFill>
                  <a:schemeClr val="accent4"/>
                </a:solidFill>
              </a:defRPr>
            </a:pPr>
            <a:r>
              <a:t>Successful prediction for certain reactions (up to 90% accuracy)</a:t>
            </a:r>
          </a:p>
          <a:p>
            <a:pPr marL="441157" indent="-441157">
              <a:buSzPct val="100000"/>
              <a:buChar char="•"/>
              <a:defRPr sz="4400">
                <a:solidFill>
                  <a:schemeClr val="accent4"/>
                </a:solidFill>
              </a:defRPr>
            </a:pPr>
            <a:r>
              <a:t>Some errors persist in predictions (</a:t>
            </a:r>
            <a:r>
              <a:rPr>
                <a:latin typeface="Avenir Book Oblique"/>
                <a:ea typeface="Avenir Book Oblique"/>
                <a:cs typeface="Avenir Book Oblique"/>
                <a:sym typeface="Avenir Book Oblique"/>
              </a:rPr>
              <a:t>e.g.</a:t>
            </a:r>
            <a:r>
              <a:t> extra C atom issue) </a:t>
            </a:r>
          </a:p>
          <a:p>
            <a:pPr>
              <a:defRPr sz="4400">
                <a:solidFill>
                  <a:schemeClr val="accent4"/>
                </a:solidFill>
              </a:defRPr>
            </a:pPr>
            <a:endParaRPr/>
          </a:p>
          <a:p>
            <a:pPr>
              <a:defRPr sz="5400">
                <a:solidFill>
                  <a:schemeClr val="accent4"/>
                </a:solidFill>
              </a:defRPr>
            </a:pPr>
            <a:r>
              <a:t>FUTURE WORK</a:t>
            </a:r>
          </a:p>
          <a:p>
            <a:pPr marL="441157" indent="-441157">
              <a:buSzPct val="100000"/>
              <a:buChar char="•"/>
              <a:defRPr sz="4400">
                <a:solidFill>
                  <a:schemeClr val="accent4"/>
                </a:solidFill>
              </a:defRPr>
            </a:pPr>
            <a:r>
              <a:t>Larger testing sets (roadblock: must be manually generated)</a:t>
            </a:r>
          </a:p>
          <a:p>
            <a:pPr marL="441157" indent="-441157">
              <a:buSzPct val="100000"/>
              <a:buChar char="•"/>
              <a:defRPr sz="4400">
                <a:solidFill>
                  <a:schemeClr val="accent4"/>
                </a:solidFill>
              </a:defRPr>
            </a:pPr>
            <a:r>
              <a:t>Classification of reactants to improve accuracy</a:t>
            </a:r>
          </a:p>
        </p:txBody>
      </p:sp>
      <p:pic>
        <p:nvPicPr>
          <p:cNvPr id="244" name="Image" descr="Image"/>
          <p:cNvPicPr>
            <a:picLocks noChangeAspect="1"/>
          </p:cNvPicPr>
          <p:nvPr/>
        </p:nvPicPr>
        <p:blipFill>
          <a:blip r:embed="rId13">
            <a:extLst/>
          </a:blip>
          <a:srcRect t="52467"/>
          <a:stretch>
            <a:fillRect/>
          </a:stretch>
        </p:blipFill>
        <p:spPr>
          <a:xfrm>
            <a:off x="50230893" y="16474866"/>
            <a:ext cx="4177623" cy="9928572"/>
          </a:xfrm>
          <a:prstGeom prst="rect">
            <a:avLst/>
          </a:prstGeom>
          <a:ln w="12700">
            <a:miter lim="400000"/>
          </a:ln>
        </p:spPr>
      </p:pic>
      <p:sp>
        <p:nvSpPr>
          <p:cNvPr id="245" name="TextBox 424"/>
          <p:cNvSpPr txBox="1"/>
          <p:nvPr/>
        </p:nvSpPr>
        <p:spPr>
          <a:xfrm>
            <a:off x="46953251" y="12725782"/>
            <a:ext cx="2758596" cy="888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lvl1pPr algn="ctr">
              <a:defRPr sz="4400">
                <a:solidFill>
                  <a:schemeClr val="accent4"/>
                </a:solidFill>
              </a:defRPr>
            </a:lvl1pPr>
          </a:lstStyle>
          <a:p>
            <a:r>
              <a:t>Reactant</a:t>
            </a:r>
          </a:p>
        </p:txBody>
      </p:sp>
      <p:sp>
        <p:nvSpPr>
          <p:cNvPr id="246" name="TextBox 424"/>
          <p:cNvSpPr txBox="1"/>
          <p:nvPr/>
        </p:nvSpPr>
        <p:spPr>
          <a:xfrm>
            <a:off x="49676760" y="12725782"/>
            <a:ext cx="4983844" cy="888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lvl1pPr algn="ctr">
              <a:defRPr sz="4400">
                <a:solidFill>
                  <a:schemeClr val="accent4"/>
                </a:solidFill>
              </a:defRPr>
            </a:lvl1pPr>
          </a:lstStyle>
          <a:p>
            <a:r>
              <a:t>Expected Product</a:t>
            </a:r>
          </a:p>
        </p:txBody>
      </p:sp>
      <p:sp>
        <p:nvSpPr>
          <p:cNvPr id="247" name="TextBox 424"/>
          <p:cNvSpPr txBox="1"/>
          <p:nvPr/>
        </p:nvSpPr>
        <p:spPr>
          <a:xfrm>
            <a:off x="54625515" y="12725782"/>
            <a:ext cx="4983844" cy="888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lvl1pPr algn="ctr">
              <a:defRPr sz="4400">
                <a:solidFill>
                  <a:schemeClr val="accent4"/>
                </a:solidFill>
              </a:defRPr>
            </a:lvl1pPr>
          </a:lstStyle>
          <a:p>
            <a:r>
              <a:t>Predicted Product</a:t>
            </a:r>
          </a:p>
        </p:txBody>
      </p:sp>
      <p:sp>
        <p:nvSpPr>
          <p:cNvPr id="248" name="TextBox 424"/>
          <p:cNvSpPr txBox="1"/>
          <p:nvPr/>
        </p:nvSpPr>
        <p:spPr>
          <a:xfrm>
            <a:off x="55338389" y="21476244"/>
            <a:ext cx="3558098" cy="3174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lvl1pPr>
              <a:defRPr sz="4400">
                <a:solidFill>
                  <a:schemeClr val="accent4"/>
                </a:solidFill>
              </a:defRPr>
            </a:lvl1pPr>
          </a:lstStyle>
          <a:p>
            <a:r>
              <a:t>Aromatic cycles containing N: 70% accuracy</a:t>
            </a:r>
          </a:p>
        </p:txBody>
      </p:sp>
      <p:sp>
        <p:nvSpPr>
          <p:cNvPr id="249" name="Rectangle"/>
          <p:cNvSpPr/>
          <p:nvPr/>
        </p:nvSpPr>
        <p:spPr>
          <a:xfrm>
            <a:off x="48327809" y="16574180"/>
            <a:ext cx="1485723" cy="1708671"/>
          </a:xfrm>
          <a:prstGeom prst="rect">
            <a:avLst/>
          </a:prstGeom>
          <a:ln w="63500">
            <a:solidFill>
              <a:srgbClr val="FF7E79"/>
            </a:solidFill>
            <a:miter/>
          </a:ln>
        </p:spPr>
        <p:txBody>
          <a:bodyPr lIns="63500" tIns="63500" rIns="63500" bIns="63500" anchor="ctr"/>
          <a:lstStyle/>
          <a:p>
            <a:endParaRPr/>
          </a:p>
        </p:txBody>
      </p:sp>
      <p:sp>
        <p:nvSpPr>
          <p:cNvPr id="250" name="TextBox 424"/>
          <p:cNvSpPr txBox="1"/>
          <p:nvPr/>
        </p:nvSpPr>
        <p:spPr>
          <a:xfrm>
            <a:off x="55338389" y="17682671"/>
            <a:ext cx="3990579" cy="2412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p>
            <a:pPr>
              <a:defRPr sz="4400">
                <a:solidFill>
                  <a:schemeClr val="accent4"/>
                </a:solidFill>
              </a:defRPr>
            </a:pPr>
            <a:r>
              <a:t>Only </a:t>
            </a:r>
            <a:r>
              <a:rPr>
                <a:latin typeface="Avenir Heavy"/>
                <a:ea typeface="Avenir Heavy"/>
                <a:cs typeface="Avenir Heavy"/>
                <a:sym typeface="Avenir Heavy"/>
              </a:rPr>
              <a:t>1 bad prediction</a:t>
            </a:r>
            <a:r>
              <a:t>! (90% accuracy)</a:t>
            </a:r>
          </a:p>
        </p:txBody>
      </p:sp>
      <p:pic>
        <p:nvPicPr>
          <p:cNvPr id="251" name="Image" descr="Image"/>
          <p:cNvPicPr>
            <a:picLocks noChangeAspect="1"/>
          </p:cNvPicPr>
          <p:nvPr/>
        </p:nvPicPr>
        <p:blipFill>
          <a:blip r:embed="rId14">
            <a:extLst/>
          </a:blip>
          <a:srcRect l="4670" t="7421" r="85046" b="77605"/>
          <a:stretch>
            <a:fillRect/>
          </a:stretch>
        </p:blipFill>
        <p:spPr>
          <a:xfrm>
            <a:off x="49881254" y="32547425"/>
            <a:ext cx="1305959" cy="1140969"/>
          </a:xfrm>
          <a:prstGeom prst="rect">
            <a:avLst/>
          </a:prstGeom>
          <a:ln w="12700">
            <a:miter lim="400000"/>
          </a:ln>
        </p:spPr>
      </p:pic>
      <p:pic>
        <p:nvPicPr>
          <p:cNvPr id="252" name="Image" descr="Image"/>
          <p:cNvPicPr>
            <a:picLocks noChangeAspect="1"/>
          </p:cNvPicPr>
          <p:nvPr/>
        </p:nvPicPr>
        <p:blipFill>
          <a:blip r:embed="rId15">
            <a:extLst/>
          </a:blip>
          <a:srcRect l="5196" t="7393" r="85409" b="77411"/>
          <a:stretch>
            <a:fillRect/>
          </a:stretch>
        </p:blipFill>
        <p:spPr>
          <a:xfrm>
            <a:off x="52713673" y="32547424"/>
            <a:ext cx="1193101" cy="1157882"/>
          </a:xfrm>
          <a:prstGeom prst="rect">
            <a:avLst/>
          </a:prstGeom>
          <a:ln w="12700">
            <a:miter lim="400000"/>
          </a:ln>
        </p:spPr>
      </p:pic>
      <p:pic>
        <p:nvPicPr>
          <p:cNvPr id="253" name="Image" descr="Image"/>
          <p:cNvPicPr>
            <a:picLocks noChangeAspect="1"/>
          </p:cNvPicPr>
          <p:nvPr/>
        </p:nvPicPr>
        <p:blipFill>
          <a:blip r:embed="rId16">
            <a:extLst/>
          </a:blip>
          <a:srcRect l="80657" t="61872" b="5408"/>
          <a:stretch>
            <a:fillRect/>
          </a:stretch>
        </p:blipFill>
        <p:spPr>
          <a:xfrm>
            <a:off x="57525660" y="32547425"/>
            <a:ext cx="1711254" cy="1157863"/>
          </a:xfrm>
          <a:prstGeom prst="rect">
            <a:avLst/>
          </a:prstGeom>
          <a:ln w="12700">
            <a:miter lim="400000"/>
          </a:ln>
        </p:spPr>
      </p:pic>
      <p:sp>
        <p:nvSpPr>
          <p:cNvPr id="254" name="Line"/>
          <p:cNvSpPr/>
          <p:nvPr/>
        </p:nvSpPr>
        <p:spPr>
          <a:xfrm>
            <a:off x="51326746" y="33127450"/>
            <a:ext cx="1247550" cy="1"/>
          </a:xfrm>
          <a:prstGeom prst="line">
            <a:avLst/>
          </a:prstGeom>
          <a:ln w="63500">
            <a:solidFill>
              <a:schemeClr val="accent3"/>
            </a:solidFill>
            <a:miter/>
            <a:tailEnd type="triangle"/>
          </a:ln>
        </p:spPr>
        <p:txBody>
          <a:bodyPr lIns="63500" tIns="63500" rIns="63500" bIns="63500"/>
          <a:lstStyle/>
          <a:p>
            <a:endParaRPr/>
          </a:p>
        </p:txBody>
      </p:sp>
      <p:sp>
        <p:nvSpPr>
          <p:cNvPr id="255" name="TextBox 424"/>
          <p:cNvSpPr txBox="1"/>
          <p:nvPr/>
        </p:nvSpPr>
        <p:spPr>
          <a:xfrm>
            <a:off x="54520703" y="32673435"/>
            <a:ext cx="2995192" cy="888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3498" tIns="63498" rIns="63498" bIns="63498">
            <a:spAutoFit/>
          </a:bodyPr>
          <a:lstStyle>
            <a:lvl1pPr>
              <a:defRPr sz="4400">
                <a:solidFill>
                  <a:schemeClr val="accent4"/>
                </a:solidFill>
              </a:defRPr>
            </a:lvl1pPr>
          </a:lstStyle>
          <a:p>
            <a:r>
              <a:t>DarkNight:</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1D9A78"/>
      </a:accent1>
      <a:accent2>
        <a:srgbClr val="8BC145"/>
      </a:accent2>
      <a:accent3>
        <a:srgbClr val="36AFCE"/>
      </a:accent3>
      <a:accent4>
        <a:srgbClr val="1D6FA9"/>
      </a:accent4>
      <a:accent5>
        <a:srgbClr val="B74919"/>
      </a:accent5>
      <a:accent6>
        <a:srgbClr val="F19D19"/>
      </a:accent6>
      <a:hlink>
        <a:srgbClr val="0000FF"/>
      </a:hlink>
      <a:folHlink>
        <a:srgbClr val="FF00FF"/>
      </a:folHlink>
    </a:clrScheme>
    <a:fontScheme name="Office Theme">
      <a:majorFont>
        <a:latin typeface="Helvetica"/>
        <a:ea typeface="Helvetica"/>
        <a:cs typeface="Helvetica"/>
      </a:majorFont>
      <a:minorFont>
        <a:latin typeface="Avenir Light"/>
        <a:ea typeface="Avenir Light"/>
        <a:cs typeface="Avenir Light"/>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63500" tIns="63500" rIns="63500" bIns="63500" numCol="1" spcCol="38100" rtlCol="0" anchor="ctr">
        <a:spAutoFit/>
      </a:bodyPr>
      <a:lstStyle>
        <a:defPPr marL="0" marR="0" indent="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63500" tIns="63500" rIns="63500" bIns="63500" numCol="1" spcCol="38100" rtlCol="0" anchor="t">
        <a:spAutoFit/>
      </a:bodyPr>
      <a:lstStyle>
        <a:defPPr marL="0" marR="0" indent="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1D9A78"/>
      </a:accent1>
      <a:accent2>
        <a:srgbClr val="8BC145"/>
      </a:accent2>
      <a:accent3>
        <a:srgbClr val="36AFCE"/>
      </a:accent3>
      <a:accent4>
        <a:srgbClr val="1D6FA9"/>
      </a:accent4>
      <a:accent5>
        <a:srgbClr val="B74919"/>
      </a:accent5>
      <a:accent6>
        <a:srgbClr val="F19D19"/>
      </a:accent6>
      <a:hlink>
        <a:srgbClr val="0000FF"/>
      </a:hlink>
      <a:folHlink>
        <a:srgbClr val="FF00FF"/>
      </a:folHlink>
    </a:clrScheme>
    <a:fontScheme name="Office Theme">
      <a:majorFont>
        <a:latin typeface="Helvetica"/>
        <a:ea typeface="Helvetica"/>
        <a:cs typeface="Helvetica"/>
      </a:majorFont>
      <a:minorFont>
        <a:latin typeface="Avenir Light"/>
        <a:ea typeface="Avenir Light"/>
        <a:cs typeface="Avenir Light"/>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63500" tIns="63500" rIns="63500" bIns="63500" numCol="1" spcCol="38100" rtlCol="0" anchor="ctr">
        <a:spAutoFit/>
      </a:bodyPr>
      <a:lstStyle>
        <a:defPPr marL="0" marR="0" indent="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63500" tIns="63500" rIns="63500" bIns="63500" numCol="1" spcCol="38100" rtlCol="0" anchor="t">
        <a:spAutoFit/>
      </a:bodyPr>
      <a:lstStyle>
        <a:defPPr marL="0" marR="0" indent="0" algn="l" defTabSz="6350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81</TotalTime>
  <Words>500</Words>
  <Application>Microsoft Office PowerPoint</Application>
  <PresentationFormat>自訂</PresentationFormat>
  <Paragraphs>87</Paragraphs>
  <Slides>1</Slides>
  <Notes>1</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vt:i4>
      </vt:variant>
    </vt:vector>
  </HeadingPairs>
  <TitlesOfParts>
    <vt:vector size="9" baseType="lpstr">
      <vt:lpstr>Avenir Book</vt:lpstr>
      <vt:lpstr>Avenir Book Oblique</vt:lpstr>
      <vt:lpstr>Avenir Heavy</vt:lpstr>
      <vt:lpstr>Avenir Light</vt:lpstr>
      <vt:lpstr>Monaco</vt:lpstr>
      <vt:lpstr>Arial</vt:lpstr>
      <vt:lpstr>Helvetica</vt:lpstr>
      <vt:lpstr>Office Theme</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徐智偉</dc:creator>
  <cp:lastModifiedBy>智偉 徐</cp:lastModifiedBy>
  <cp:revision>1</cp:revision>
  <dcterms:modified xsi:type="dcterms:W3CDTF">2019-06-17T23:39:08Z</dcterms:modified>
</cp:coreProperties>
</file>